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2"/>
    <p:sldId id="257" r:id="rId3"/>
    <p:sldId id="258" r:id="rId4"/>
    <p:sldId id="262" r:id="rId5"/>
    <p:sldId id="259" r:id="rId6"/>
    <p:sldId id="263" r:id="rId7"/>
    <p:sldId id="265" r:id="rId8"/>
    <p:sldId id="260"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9825"/>
  </p:normalViewPr>
  <p:slideViewPr>
    <p:cSldViewPr snapToGrid="0" snapToObjects="1">
      <p:cViewPr varScale="1">
        <p:scale>
          <a:sx n="81" d="100"/>
          <a:sy n="81" d="100"/>
        </p:scale>
        <p:origin x="1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5FF7B2-23B0-444C-8C08-E99F0AA398F7}" type="datetimeFigureOut">
              <a:rPr lang="en-US" smtClean="0"/>
              <a:t>10/17/18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BEE94-7BA8-7E49-9193-6D9613A70D2C}" type="slidenum">
              <a:rPr lang="en-US" smtClean="0"/>
              <a:t>‹#›</a:t>
            </a:fld>
            <a:endParaRPr lang="en-US"/>
          </a:p>
        </p:txBody>
      </p:sp>
    </p:spTree>
    <p:extLst>
      <p:ext uri="{BB962C8B-B14F-4D97-AF65-F5344CB8AC3E}">
        <p14:creationId xmlns:p14="http://schemas.microsoft.com/office/powerpoint/2010/main" val="3243964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been living in NYC now for coming up on 8 years now which involved multiple moves through the years. Anyone who does live here knows that the process of finding an apartment regardless if you are buying or renting is a taxing process. With NYCs 8.5M inhabitants </a:t>
            </a:r>
            <a:r>
              <a:rPr lang="en-US" dirty="0" err="1"/>
              <a:t>apts</a:t>
            </a:r>
            <a:r>
              <a:rPr lang="en-US" dirty="0"/>
              <a:t> are a scarcity therefore they move quick and being able to see an up to date list of available apartments is imperative to finding the new home. There are multiple apt real estate aggregators such as StreetEasy but they make it very difficult to scrape their data because that is the product they are selling. Therefore I opted to focus on a specific brokerage firm, Corcoran(</a:t>
            </a:r>
            <a:r>
              <a:rPr lang="en-US" dirty="0" err="1"/>
              <a:t>Cockran</a:t>
            </a:r>
            <a:r>
              <a:rPr lang="en-US" dirty="0"/>
              <a:t>). They are a large real estate firm in NYC with listings over all the 5 </a:t>
            </a:r>
            <a:r>
              <a:rPr lang="en-US" dirty="0" err="1"/>
              <a:t>boros</a:t>
            </a:r>
            <a:r>
              <a:rPr lang="en-US" dirty="0"/>
              <a:t> and this project provides a snapshot of the inventory available and an analysis of the market that Corcoran markets to. I utilized the selenium package because after inspecting the search results the website utilizes ajax applications which makes it difficult and inefficient to scrape with beautiful soup or </a:t>
            </a:r>
            <a:r>
              <a:rPr lang="en-US" dirty="0" err="1"/>
              <a:t>scrapy</a:t>
            </a:r>
            <a:r>
              <a:rPr lang="en-US" dirty="0"/>
              <a:t>. </a:t>
            </a:r>
          </a:p>
        </p:txBody>
      </p:sp>
      <p:sp>
        <p:nvSpPr>
          <p:cNvPr id="4" name="Slide Number Placeholder 3"/>
          <p:cNvSpPr>
            <a:spLocks noGrp="1"/>
          </p:cNvSpPr>
          <p:nvPr>
            <p:ph type="sldNum" sz="quarter" idx="5"/>
          </p:nvPr>
        </p:nvSpPr>
        <p:spPr/>
        <p:txBody>
          <a:bodyPr/>
          <a:lstStyle/>
          <a:p>
            <a:fld id="{EC0BEE94-7BA8-7E49-9193-6D9613A70D2C}" type="slidenum">
              <a:rPr lang="en-US" smtClean="0"/>
              <a:t>1</a:t>
            </a:fld>
            <a:endParaRPr lang="en-US"/>
          </a:p>
        </p:txBody>
      </p:sp>
    </p:spTree>
    <p:extLst>
      <p:ext uri="{BB962C8B-B14F-4D97-AF65-F5344CB8AC3E}">
        <p14:creationId xmlns:p14="http://schemas.microsoft.com/office/powerpoint/2010/main" val="1577514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project I had two scrapes pulling the address, neighborhood, price, apt type(Condo/co op/townhouse), number of bedrooms, bathrooms, total rooms, </a:t>
            </a:r>
            <a:r>
              <a:rPr lang="en-US" dirty="0" err="1"/>
              <a:t>sqft</a:t>
            </a:r>
            <a:r>
              <a:rPr lang="en-US" dirty="0"/>
              <a:t>, and a description for each listing they had in each </a:t>
            </a:r>
            <a:r>
              <a:rPr lang="en-US" dirty="0" err="1"/>
              <a:t>boro</a:t>
            </a:r>
            <a:r>
              <a:rPr lang="en-US" dirty="0"/>
              <a:t>. I scraped all 1317 listings for Manhattan and 553 listings for BK they had. For cleaning the data I had to removed $ and , from the price as well as change the types to an integer to be able to perform analysis on it. Unfortunately each of their listings are not complete, using averages or interpolation would not be appropriate so I only used complete listings with data for all keys for my analysis. However each listing did include a description so for my word cloud analysis I used the total catalog of listings. The result was a set of listings for Manhattan with 690 listings and BK of 302. Ill go into details for each </a:t>
            </a:r>
            <a:r>
              <a:rPr lang="en-US" dirty="0" err="1"/>
              <a:t>boro</a:t>
            </a:r>
            <a:r>
              <a:rPr lang="en-US" dirty="0"/>
              <a:t> in the following slides.</a:t>
            </a:r>
          </a:p>
        </p:txBody>
      </p:sp>
      <p:sp>
        <p:nvSpPr>
          <p:cNvPr id="4" name="Slide Number Placeholder 3"/>
          <p:cNvSpPr>
            <a:spLocks noGrp="1"/>
          </p:cNvSpPr>
          <p:nvPr>
            <p:ph type="sldNum" sz="quarter" idx="5"/>
          </p:nvPr>
        </p:nvSpPr>
        <p:spPr/>
        <p:txBody>
          <a:bodyPr/>
          <a:lstStyle/>
          <a:p>
            <a:fld id="{EC0BEE94-7BA8-7E49-9193-6D9613A70D2C}" type="slidenum">
              <a:rPr lang="en-US" smtClean="0"/>
              <a:t>2</a:t>
            </a:fld>
            <a:endParaRPr lang="en-US"/>
          </a:p>
        </p:txBody>
      </p:sp>
    </p:spTree>
    <p:extLst>
      <p:ext uri="{BB962C8B-B14F-4D97-AF65-F5344CB8AC3E}">
        <p14:creationId xmlns:p14="http://schemas.microsoft.com/office/powerpoint/2010/main" val="3863804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28 unique neighborhoods in Manhattan </a:t>
            </a:r>
          </a:p>
          <a:p>
            <a:r>
              <a:rPr lang="en-US" dirty="0"/>
              <a:t>-Manhattan contains listings for </a:t>
            </a:r>
            <a:r>
              <a:rPr lang="en-US" dirty="0" err="1"/>
              <a:t>apts</a:t>
            </a:r>
            <a:r>
              <a:rPr lang="en-US" dirty="0"/>
              <a:t> from 1 bedroom </a:t>
            </a:r>
            <a:r>
              <a:rPr lang="en-US" dirty="0" err="1"/>
              <a:t>apts</a:t>
            </a:r>
            <a:r>
              <a:rPr lang="en-US" dirty="0"/>
              <a:t> or studios up with </a:t>
            </a:r>
            <a:r>
              <a:rPr lang="en-US" dirty="0" err="1"/>
              <a:t>sq</a:t>
            </a:r>
            <a:r>
              <a:rPr lang="en-US" dirty="0"/>
              <a:t> ft of 500sq feet(possibly smaller just not listed, not great selling point) to 12 bed mansion </a:t>
            </a:r>
            <a:r>
              <a:rPr lang="en-US" dirty="0" err="1"/>
              <a:t>apts</a:t>
            </a:r>
            <a:r>
              <a:rPr lang="en-US" dirty="0"/>
              <a:t> up to 14000+ </a:t>
            </a:r>
            <a:r>
              <a:rPr lang="en-US" dirty="0" err="1"/>
              <a:t>sq</a:t>
            </a:r>
            <a:r>
              <a:rPr lang="en-US" dirty="0"/>
              <a:t> feet. </a:t>
            </a:r>
          </a:p>
          <a:p>
            <a:r>
              <a:rPr lang="en-US" dirty="0"/>
              <a:t>-The average available Manhattan apt is a 2.6Bed, 2.7bath, 2200sqft apt for 5.4M, these figures are driven up by a group of ultra luxe outlier </a:t>
            </a:r>
            <a:r>
              <a:rPr lang="en-US" dirty="0" err="1"/>
              <a:t>apts</a:t>
            </a:r>
            <a:r>
              <a:rPr lang="en-US" dirty="0"/>
              <a:t> including the most expensive apt in their listings the 65M penthouse on Broome </a:t>
            </a:r>
            <a:r>
              <a:rPr lang="en-US" dirty="0" err="1"/>
              <a:t>st</a:t>
            </a:r>
            <a:r>
              <a:rPr lang="en-US" dirty="0"/>
              <a:t> in Nolita/Soho</a:t>
            </a:r>
          </a:p>
          <a:p>
            <a:r>
              <a:rPr lang="en-US" dirty="0"/>
              <a:t>-The first box plot shows the distribution of price for apartments in each of the 28 Manhattan neighborhoods. It is visible from the graph that all the neighborhoods in Manhattan are not created equal and that among other factors location is a driver of price. Also visible are outliers for each neighborhood which drives up averages as well shows that relatively pricey apartments are available in a multitude of apts.</a:t>
            </a:r>
          </a:p>
          <a:p>
            <a:endParaRPr lang="en-US" dirty="0"/>
          </a:p>
          <a:p>
            <a:endParaRPr lang="en-US" dirty="0"/>
          </a:p>
          <a:p>
            <a:r>
              <a:rPr lang="en-US" dirty="0"/>
              <a:t>array(['Soho/Nolita', 'Midtown West', 'Tribeca', 'Upper East Side', 'Sutton Area', 'Chelsea/Hudson Yards', 'Carnegie Hill', '</a:t>
            </a:r>
            <a:r>
              <a:rPr lang="en-US" dirty="0" err="1"/>
              <a:t>NoMad</a:t>
            </a:r>
            <a:r>
              <a:rPr lang="en-US" dirty="0"/>
              <a:t>, USA', 'Central Park South', 'Upper West Side', 'West Village', 'Greenwich Village', 'Gramercy', 'Flatiron', 'Clinton', 'Midtown East', 'Battery Park City', 'Financial District', 'Lower East Side', 'Hamilton Heights', 'Murray Hill', 'Harlem', 'East Village', 'Beekman', 'Roosevelt Island', 'Morningside Heights', 'East Harlem', 'Inwood'], </a:t>
            </a:r>
            <a:r>
              <a:rPr lang="en-US" dirty="0" err="1"/>
              <a:t>dtype</a:t>
            </a:r>
            <a:r>
              <a:rPr lang="en-US" dirty="0"/>
              <a:t>=object)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Neighborhood Neighborhood Battery Park City 12 Beekman 1 Carnegie Hill 18 Central Park South 10 Chelsea/Hudson Yards 44 Clinton 9 East Harlem 2 East Village 5 Financial District 26 Flatiron 13 Gramercy 28 Greenwich Village 26 Hamilton Heights 7 Harlem 19 Inwood 1 Lower East Side 11 Midtown East 29 Midtown West 34 Morningside Heights 1 Murray Hill 15 </a:t>
            </a:r>
            <a:r>
              <a:rPr lang="en-US" dirty="0" err="1"/>
              <a:t>NoMad</a:t>
            </a:r>
            <a:r>
              <a:rPr lang="en-US" dirty="0"/>
              <a:t>, USA 17 Roosevelt Island 12 Soho/Nolita 22 Sutton Area 13 Tribeca 73 Upper East Side 123 Upper West Side 112 West Village 7</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3</a:t>
            </a:fld>
            <a:endParaRPr lang="en-US"/>
          </a:p>
        </p:txBody>
      </p:sp>
    </p:spTree>
    <p:extLst>
      <p:ext uri="{BB962C8B-B14F-4D97-AF65-F5344CB8AC3E}">
        <p14:creationId xmlns:p14="http://schemas.microsoft.com/office/powerpoint/2010/main" val="3585822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provide a snapshot of the top 10 </a:t>
            </a:r>
            <a:r>
              <a:rPr lang="en-US" dirty="0" err="1"/>
              <a:t>avg</a:t>
            </a:r>
            <a:r>
              <a:rPr lang="en-US" dirty="0"/>
              <a:t> price neighborhoods. Central Park South has the highest </a:t>
            </a:r>
            <a:r>
              <a:rPr lang="en-US" dirty="0" err="1"/>
              <a:t>avg</a:t>
            </a:r>
            <a:r>
              <a:rPr lang="en-US" dirty="0"/>
              <a:t> price </a:t>
            </a:r>
            <a:r>
              <a:rPr lang="en-US" dirty="0" err="1"/>
              <a:t>apts</a:t>
            </a:r>
            <a:r>
              <a:rPr lang="en-US" dirty="0"/>
              <a:t> in Manhattan from the data provided. Averaging $12M vs the </a:t>
            </a:r>
            <a:r>
              <a:rPr lang="en-US" dirty="0" err="1"/>
              <a:t>boro</a:t>
            </a:r>
            <a:r>
              <a:rPr lang="en-US" dirty="0"/>
              <a:t> average of $5M, the apartments are larger 3 bedrooms 3.5 bathroom 2600sq feet apartments. Many of these apartments offer CP views which will naturally drive these prices up. Billionaires row on 57</a:t>
            </a:r>
            <a:r>
              <a:rPr lang="en-US" baseline="30000" dirty="0"/>
              <a:t>th</a:t>
            </a:r>
            <a:r>
              <a:rPr lang="en-US" dirty="0"/>
              <a:t> </a:t>
            </a:r>
            <a:r>
              <a:rPr lang="en-US" dirty="0" err="1"/>
              <a:t>st</a:t>
            </a:r>
            <a:r>
              <a:rPr lang="en-US" dirty="0"/>
              <a:t> is also located in CPS which will drive average prices up.</a:t>
            </a:r>
          </a:p>
        </p:txBody>
      </p:sp>
      <p:sp>
        <p:nvSpPr>
          <p:cNvPr id="4" name="Slide Number Placeholder 3"/>
          <p:cNvSpPr>
            <a:spLocks noGrp="1"/>
          </p:cNvSpPr>
          <p:nvPr>
            <p:ph type="sldNum" sz="quarter" idx="5"/>
          </p:nvPr>
        </p:nvSpPr>
        <p:spPr/>
        <p:txBody>
          <a:bodyPr/>
          <a:lstStyle/>
          <a:p>
            <a:fld id="{EC0BEE94-7BA8-7E49-9193-6D9613A70D2C}" type="slidenum">
              <a:rPr lang="en-US" smtClean="0"/>
              <a:t>4</a:t>
            </a:fld>
            <a:endParaRPr lang="en-US"/>
          </a:p>
        </p:txBody>
      </p:sp>
    </p:spTree>
    <p:extLst>
      <p:ext uri="{BB962C8B-B14F-4D97-AF65-F5344CB8AC3E}">
        <p14:creationId xmlns:p14="http://schemas.microsoft.com/office/powerpoint/2010/main" val="142677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-BK and its 70 </a:t>
            </a:r>
            <a:r>
              <a:rPr lang="en-US" dirty="0" err="1"/>
              <a:t>sq</a:t>
            </a:r>
            <a:r>
              <a:rPr lang="en-US" dirty="0"/>
              <a:t> miles is 3 times the size of Manhattan and contains 31 distinct neighborhoods </a:t>
            </a:r>
          </a:p>
          <a:p>
            <a:r>
              <a:rPr lang="en-US" dirty="0"/>
              <a:t>-As a </a:t>
            </a:r>
            <a:r>
              <a:rPr lang="en-US" dirty="0" err="1"/>
              <a:t>boro</a:t>
            </a:r>
            <a:r>
              <a:rPr lang="en-US" dirty="0"/>
              <a:t> the average available apt is 3.7Bed, 2.8 bath, 2070 </a:t>
            </a:r>
            <a:r>
              <a:rPr lang="en-US" dirty="0" err="1"/>
              <a:t>sqft</a:t>
            </a:r>
            <a:r>
              <a:rPr lang="en-US" dirty="0"/>
              <a:t> apt.</a:t>
            </a:r>
          </a:p>
          <a:p>
            <a:r>
              <a:rPr lang="en-US" dirty="0"/>
              <a:t>-Its interesting that both Bed </a:t>
            </a:r>
            <a:r>
              <a:rPr lang="en-US" dirty="0" err="1"/>
              <a:t>Stuy</a:t>
            </a:r>
            <a:r>
              <a:rPr lang="en-US" dirty="0"/>
              <a:t> and </a:t>
            </a:r>
            <a:r>
              <a:rPr lang="en-US" dirty="0" err="1"/>
              <a:t>Williamburg</a:t>
            </a:r>
            <a:r>
              <a:rPr lang="en-US" dirty="0"/>
              <a:t> are the two </a:t>
            </a:r>
            <a:r>
              <a:rPr lang="en-US" dirty="0" err="1"/>
              <a:t>higest</a:t>
            </a:r>
            <a:r>
              <a:rPr lang="en-US" dirty="0"/>
              <a:t> neighborhoods looking to sell which are both on the L line which is shutting down in April and a major issue for commuting into </a:t>
            </a:r>
            <a:r>
              <a:rPr lang="en-US" dirty="0" err="1"/>
              <a:t>manhattan</a:t>
            </a:r>
            <a:r>
              <a:rPr lang="en-US" dirty="0"/>
              <a:t> from those neighborhoods</a:t>
            </a:r>
          </a:p>
          <a:p>
            <a:endParaRPr lang="en-US" dirty="0"/>
          </a:p>
          <a:p>
            <a:endParaRPr lang="en-US" dirty="0"/>
          </a:p>
          <a:p>
            <a:r>
              <a:rPr lang="en-US" dirty="0"/>
              <a:t>Neighborhood Bay Ridge 5 Bedford-Stuyvesant 38 </a:t>
            </a:r>
            <a:r>
              <a:rPr lang="en-US" dirty="0" err="1"/>
              <a:t>Bensonhurst</a:t>
            </a:r>
            <a:r>
              <a:rPr lang="en-US" dirty="0"/>
              <a:t> 2 </a:t>
            </a:r>
            <a:r>
              <a:rPr lang="en-US" dirty="0" err="1"/>
              <a:t>Boerum</a:t>
            </a:r>
            <a:r>
              <a:rPr lang="en-US" dirty="0"/>
              <a:t> Hill 5 Brighton Beach 1 Brooklyn 2 Brooklyn Heights 24 Bushwick 12 CANARSIE, USA 1 Carroll Gardens 7 Clinton Hill 11 Cobble Hill 14 Coney Island 1 Crown Heights 16 DUMBO/Vinegar Hill 2 </a:t>
            </a:r>
            <a:r>
              <a:rPr lang="en-US" dirty="0" err="1"/>
              <a:t>Ditmas</a:t>
            </a:r>
            <a:r>
              <a:rPr lang="en-US" dirty="0"/>
              <a:t> Park 2 Downtown Brooklyn 22 EAST NEW YORK, USA 2 East Flatbush, USA 2 FLATLANDS, USA 1 Flatbush 8 Fort Greene 11 Gowanus 1 Greenpoint 9 Greenwood 7 Kensington 8 Lefferts Gardens 4 Park Slope 21 Prospect Heights 12 Prospect Park South 1 Red Hook 4 Sheepshead Bay 5 Sunset Park 3 Williamsburg 37 Windsor Terrace 1 </a:t>
            </a:r>
            <a:r>
              <a:rPr lang="en-US" dirty="0" err="1"/>
              <a:t>dtype</a:t>
            </a:r>
            <a:r>
              <a:rPr lang="en-US" dirty="0"/>
              <a:t>: int64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-array(['Bay Ridge', 'Brooklyn Heights', 'Crown Heights', 'Park Slope', 'Kensington', 'Greenwood', 'Brooklyn', '</a:t>
            </a:r>
            <a:r>
              <a:rPr lang="en-US" dirty="0" err="1"/>
              <a:t>Boerum</a:t>
            </a:r>
            <a:r>
              <a:rPr lang="en-US" dirty="0"/>
              <a:t> Hill', 'Carroll Gardens', 'Williamsburg', 'Gowanus', 'Clinton Hill', 'Bedford-Stuyvesant', 'Downtown Brooklyn', 'Red Hook', 'Cobble Hill', 'Prospect Park South', 'Fort Greene', 'Prospect Heights', 'Greenpoint', 'Lefferts Gardens', 'Bushwick', 'Windsor Terrace', '</a:t>
            </a:r>
            <a:r>
              <a:rPr lang="en-US" dirty="0" err="1"/>
              <a:t>Ditmas</a:t>
            </a:r>
            <a:r>
              <a:rPr lang="en-US" dirty="0"/>
              <a:t> Park', 'Sunset Park', 'DUMBO/Vinegar Hill', 'Brighton Beach', 'Flatbush', 'EAST NEW YORK, USA', 'Sheepshead Bay', '</a:t>
            </a:r>
            <a:r>
              <a:rPr lang="en-US" dirty="0" err="1"/>
              <a:t>Bensonhurst</a:t>
            </a:r>
            <a:r>
              <a:rPr lang="en-US" dirty="0"/>
              <a:t>', 'Coney Island', 'CANARSIE, USA', 'FLATLANDS, USA', 'East Flatbush, USA'], </a:t>
            </a:r>
            <a:r>
              <a:rPr lang="en-US" dirty="0" err="1"/>
              <a:t>dtype</a:t>
            </a:r>
            <a:r>
              <a:rPr lang="en-US" dirty="0"/>
              <a:t>=object)</a:t>
            </a:r>
          </a:p>
          <a:p>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5</a:t>
            </a:fld>
            <a:endParaRPr lang="en-US"/>
          </a:p>
        </p:txBody>
      </p:sp>
    </p:spTree>
    <p:extLst>
      <p:ext uri="{BB962C8B-B14F-4D97-AF65-F5344CB8AC3E}">
        <p14:creationId xmlns:p14="http://schemas.microsoft.com/office/powerpoint/2010/main" val="3488108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the last graph showed inventory by neighborhood, here were showing the top 10 priciest neighborhoods in BK. Now the first neighborhood is mislabeling by the firm because the whole </a:t>
            </a:r>
            <a:r>
              <a:rPr lang="en-US" dirty="0" err="1"/>
              <a:t>boro</a:t>
            </a:r>
            <a:r>
              <a:rPr lang="en-US" dirty="0"/>
              <a:t> is BK and not one neighborhood. Something that is interesting though looking at this, none of these price/</a:t>
            </a:r>
            <a:r>
              <a:rPr lang="en-US" dirty="0" err="1"/>
              <a:t>sqft</a:t>
            </a:r>
            <a:r>
              <a:rPr lang="en-US" dirty="0"/>
              <a:t> come close to the price of the top 10 neighborhoods in Manhattan. The cost of living on the island with its limited space is at a premium</a:t>
            </a:r>
          </a:p>
        </p:txBody>
      </p:sp>
      <p:sp>
        <p:nvSpPr>
          <p:cNvPr id="4" name="Slide Number Placeholder 3"/>
          <p:cNvSpPr>
            <a:spLocks noGrp="1"/>
          </p:cNvSpPr>
          <p:nvPr>
            <p:ph type="sldNum" sz="quarter" idx="5"/>
          </p:nvPr>
        </p:nvSpPr>
        <p:spPr/>
        <p:txBody>
          <a:bodyPr/>
          <a:lstStyle/>
          <a:p>
            <a:fld id="{EC0BEE94-7BA8-7E49-9193-6D9613A70D2C}" type="slidenum">
              <a:rPr lang="en-US" smtClean="0"/>
              <a:t>6</a:t>
            </a:fld>
            <a:endParaRPr lang="en-US"/>
          </a:p>
        </p:txBody>
      </p:sp>
    </p:spTree>
    <p:extLst>
      <p:ext uri="{BB962C8B-B14F-4D97-AF65-F5344CB8AC3E}">
        <p14:creationId xmlns:p14="http://schemas.microsoft.com/office/powerpoint/2010/main" val="2702842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side by side comparisons of the inventory in both neighborhoods and a graph showing the </a:t>
            </a:r>
            <a:r>
              <a:rPr lang="en-US" dirty="0" err="1"/>
              <a:t>avg</a:t>
            </a:r>
            <a:r>
              <a:rPr lang="en-US" dirty="0"/>
              <a:t> price per bedroom for each of the neighborhoods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also included a visual graph to show the average price per bedroom per </a:t>
            </a:r>
            <a:r>
              <a:rPr lang="en-US" dirty="0" err="1"/>
              <a:t>boro</a:t>
            </a:r>
            <a:r>
              <a:rPr lang="en-US" dirty="0"/>
              <a:t>. As expected Manhattans real estate in Manhattan is more expensive than BK but the margin seems to grow as the bedrooms grow.</a:t>
            </a:r>
          </a:p>
          <a:p>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7</a:t>
            </a:fld>
            <a:endParaRPr lang="en-US"/>
          </a:p>
        </p:txBody>
      </p:sp>
    </p:spTree>
    <p:extLst>
      <p:ext uri="{BB962C8B-B14F-4D97-AF65-F5344CB8AC3E}">
        <p14:creationId xmlns:p14="http://schemas.microsoft.com/office/powerpoint/2010/main" val="1000124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the comparison I wanted to look at is the verbiage used by brokers to try to market their apartments and if there were any differences between the </a:t>
            </a:r>
            <a:r>
              <a:rPr lang="en-US" dirty="0" err="1"/>
              <a:t>boros</a:t>
            </a:r>
            <a:r>
              <a:rPr lang="en-US" dirty="0"/>
              <a:t>. I used the description columns, and therefore I was able to use all 1300+ Manhattan listings and 600 BK listings. After I ran the word cloud the initial time many words that you would have expected to show up in listings, </a:t>
            </a:r>
            <a:r>
              <a:rPr lang="en-US" b="1" dirty="0"/>
              <a:t>('well', 'unit', 'offer', 'throughout', 'new </a:t>
            </a:r>
            <a:r>
              <a:rPr lang="en-US" b="1" dirty="0" err="1"/>
              <a:t>york</a:t>
            </a:r>
            <a:r>
              <a:rPr lang="en-US" b="1" dirty="0"/>
              <a:t>', 'home', 'apartment', 'building’) </a:t>
            </a:r>
            <a:r>
              <a:rPr lang="en-US" dirty="0"/>
              <a:t>showed up so I added them to the stop list and reran. There were bound to overlaps between some of the </a:t>
            </a:r>
            <a:r>
              <a:rPr lang="en-US" dirty="0" err="1"/>
              <a:t>boros</a:t>
            </a:r>
            <a:r>
              <a:rPr lang="en-US" dirty="0"/>
              <a:t> but what caught my eye was in Manhattan locations and proximity to other destinations were included in many listings such as Central Park and Hudson River. On the other side for Brooklyn garden and space popped out to me because as Manhattan is more expensive per </a:t>
            </a:r>
            <a:r>
              <a:rPr lang="en-US" dirty="0" err="1"/>
              <a:t>sq</a:t>
            </a:r>
            <a:r>
              <a:rPr lang="en-US" dirty="0"/>
              <a:t> ft and space is more of a luxury having a garden in BK is a sought out feature. And as one looking to move to BK outdoor space is one of the things that I'm personally looking for, though more of a roof deck than garden.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8</a:t>
            </a:fld>
            <a:endParaRPr lang="en-US"/>
          </a:p>
        </p:txBody>
      </p:sp>
    </p:spTree>
    <p:extLst>
      <p:ext uri="{BB962C8B-B14F-4D97-AF65-F5344CB8AC3E}">
        <p14:creationId xmlns:p14="http://schemas.microsoft.com/office/powerpoint/2010/main" val="1879527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forward</a:t>
            </a:r>
          </a:p>
          <a:p>
            <a:endParaRPr lang="en-US" dirty="0"/>
          </a:p>
          <a:p>
            <a:r>
              <a:rPr lang="en-US" dirty="0"/>
              <a:t>With Shiny all my neighborhood specific graphs could be interactive and you can change the neighborhood in a pull down of see a box plot analysis of that neighborhood instead of the one I specified.</a:t>
            </a:r>
          </a:p>
          <a:p>
            <a:endParaRPr lang="en-US" dirty="0"/>
          </a:p>
          <a:p>
            <a:r>
              <a:rPr lang="en-US" dirty="0"/>
              <a:t>Also if you did pull daily you could see which apartments are new to the market and which ones are unavailable if you commit everything to a dictionary</a:t>
            </a:r>
          </a:p>
          <a:p>
            <a:endParaRPr lang="en-US" dirty="0"/>
          </a:p>
          <a:p>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9</a:t>
            </a:fld>
            <a:endParaRPr lang="en-US"/>
          </a:p>
        </p:txBody>
      </p:sp>
    </p:spTree>
    <p:extLst>
      <p:ext uri="{BB962C8B-B14F-4D97-AF65-F5344CB8AC3E}">
        <p14:creationId xmlns:p14="http://schemas.microsoft.com/office/powerpoint/2010/main" val="41004507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10/17/18</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10/17/18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10/17/18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10/17/18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10/17/18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10/17/18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10/17/18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10/17/18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10/17/18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10/17/18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10/17/18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10/17/18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10/17/18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10/17/18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10/17/18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10/17/18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10/17/18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10/17/18</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1867CA-E60E-4F71-9A83-DCBF50B9DD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Freeform 16">
            <a:extLst>
              <a:ext uri="{FF2B5EF4-FFF2-40B4-BE49-F238E27FC236}">
                <a16:creationId xmlns:a16="http://schemas.microsoft.com/office/drawing/2014/main" id="{66C64BDF-F8AD-4748-8D5F-74F4530D7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6" name="Freeform 18">
            <a:extLst>
              <a:ext uri="{FF2B5EF4-FFF2-40B4-BE49-F238E27FC236}">
                <a16:creationId xmlns:a16="http://schemas.microsoft.com/office/drawing/2014/main" id="{F79D7B67-3FD5-4EAB-A55C-C0ABF0CB2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7938" y="3165071"/>
            <a:ext cx="11337749" cy="3146030"/>
          </a:xfrm>
          <a:custGeom>
            <a:avLst/>
            <a:gdLst>
              <a:gd name="connsiteX0" fmla="*/ 11201371 w 11337749"/>
              <a:gd name="connsiteY0" fmla="*/ 0 h 3146030"/>
              <a:gd name="connsiteX1" fmla="*/ 11337749 w 11337749"/>
              <a:gd name="connsiteY1" fmla="*/ 2542023 h 3146030"/>
              <a:gd name="connsiteX2" fmla="*/ 8492 w 11337749"/>
              <a:gd name="connsiteY2" fmla="*/ 3146030 h 3146030"/>
              <a:gd name="connsiteX3" fmla="*/ 2 w 11337749"/>
              <a:gd name="connsiteY3" fmla="*/ 587735 h 3146030"/>
              <a:gd name="connsiteX4" fmla="*/ 0 w 11337749"/>
              <a:gd name="connsiteY4" fmla="*/ 587038 h 3146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749" h="3146030">
                <a:moveTo>
                  <a:pt x="11201371" y="0"/>
                </a:moveTo>
                <a:lnTo>
                  <a:pt x="11337749" y="2542023"/>
                </a:lnTo>
                <a:lnTo>
                  <a:pt x="8492" y="3146030"/>
                </a:lnTo>
                <a:cubicBezTo>
                  <a:pt x="10785" y="2572498"/>
                  <a:pt x="1900" y="1389730"/>
                  <a:pt x="2" y="587735"/>
                </a:cubicBezTo>
                <a:lnTo>
                  <a:pt x="0" y="587038"/>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8" name="Freeform 20">
            <a:extLst>
              <a:ext uri="{FF2B5EF4-FFF2-40B4-BE49-F238E27FC236}">
                <a16:creationId xmlns:a16="http://schemas.microsoft.com/office/drawing/2014/main" id="{33828123-C905-415B-832E-3BEA209D2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165E4E82-9857-654B-927A-5F0B527F52BD}"/>
              </a:ext>
            </a:extLst>
          </p:cNvPr>
          <p:cNvSpPr>
            <a:spLocks noGrp="1"/>
          </p:cNvSpPr>
          <p:nvPr>
            <p:ph type="ctrTitle"/>
          </p:nvPr>
        </p:nvSpPr>
        <p:spPr>
          <a:xfrm rot="21420000">
            <a:off x="534135" y="3680379"/>
            <a:ext cx="10178799" cy="1410479"/>
          </a:xfrm>
        </p:spPr>
        <p:txBody>
          <a:bodyPr>
            <a:normAutofit/>
          </a:bodyPr>
          <a:lstStyle/>
          <a:p>
            <a:r>
              <a:rPr lang="en-US">
                <a:solidFill>
                  <a:schemeClr val="bg1"/>
                </a:solidFill>
              </a:rPr>
              <a:t>FOR SALE</a:t>
            </a:r>
            <a:endParaRPr lang="en-US" dirty="0">
              <a:solidFill>
                <a:schemeClr val="bg1"/>
              </a:solidFill>
            </a:endParaRPr>
          </a:p>
        </p:txBody>
      </p:sp>
      <p:sp>
        <p:nvSpPr>
          <p:cNvPr id="20" name="Rectangle 19">
            <a:extLst>
              <a:ext uri="{FF2B5EF4-FFF2-40B4-BE49-F238E27FC236}">
                <a16:creationId xmlns:a16="http://schemas.microsoft.com/office/drawing/2014/main" id="{477C8BB1-85B5-4F8D-8794-8AA0EA560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1365">
            <a:off x="1501741" y="374235"/>
            <a:ext cx="228600" cy="228600"/>
          </a:xfrm>
          <a:prstGeom prst="rect">
            <a:avLst/>
          </a:prstGeom>
          <a:solidFill>
            <a:srgbClr val="EA2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455D90-57A9-4F9E-B409-5EC537A2A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1365">
            <a:off x="10696541" y="2504332"/>
            <a:ext cx="228600" cy="228600"/>
          </a:xfrm>
          <a:prstGeom prst="rect">
            <a:avLst/>
          </a:prstGeom>
          <a:solidFill>
            <a:srgbClr val="EA2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2">
            <a:extLst>
              <a:ext uri="{FF2B5EF4-FFF2-40B4-BE49-F238E27FC236}">
                <a16:creationId xmlns:a16="http://schemas.microsoft.com/office/drawing/2014/main" id="{2CA9F18C-BF69-4D91-AF02-32BBC3A613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5183431" y="5370202"/>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6E29D0DA-BB5F-2A4E-97E2-04DC5A9AE6EB}"/>
              </a:ext>
            </a:extLst>
          </p:cNvPr>
          <p:cNvSpPr>
            <a:spLocks noGrp="1"/>
          </p:cNvSpPr>
          <p:nvPr>
            <p:ph type="subTitle" idx="1"/>
          </p:nvPr>
        </p:nvSpPr>
        <p:spPr>
          <a:xfrm rot="21420000">
            <a:off x="571890" y="4824645"/>
            <a:ext cx="10178799" cy="550333"/>
          </a:xfrm>
        </p:spPr>
        <p:txBody>
          <a:bodyPr>
            <a:normAutofit/>
          </a:bodyPr>
          <a:lstStyle/>
          <a:p>
            <a:r>
              <a:rPr lang="en-US">
                <a:solidFill>
                  <a:schemeClr val="bg1"/>
                </a:solidFill>
              </a:rPr>
              <a:t>NYC REAL ESTATE</a:t>
            </a:r>
            <a:endParaRPr lang="en-US" dirty="0">
              <a:solidFill>
                <a:schemeClr val="bg1"/>
              </a:solidFill>
            </a:endParaRPr>
          </a:p>
        </p:txBody>
      </p:sp>
      <p:pic>
        <p:nvPicPr>
          <p:cNvPr id="7" name="Picture 6">
            <a:extLst>
              <a:ext uri="{FF2B5EF4-FFF2-40B4-BE49-F238E27FC236}">
                <a16:creationId xmlns:a16="http://schemas.microsoft.com/office/drawing/2014/main" id="{D81D1F46-5086-3747-9037-60760FCFC5AA}"/>
              </a:ext>
            </a:extLst>
          </p:cNvPr>
          <p:cNvPicPr>
            <a:picLocks noChangeAspect="1"/>
          </p:cNvPicPr>
          <p:nvPr/>
        </p:nvPicPr>
        <p:blipFill rotWithShape="1">
          <a:blip r:embed="rId5"/>
          <a:srcRect l="1303" r="8412" b="-3"/>
          <a:stretch/>
        </p:blipFill>
        <p:spPr>
          <a:xfrm rot="21420000">
            <a:off x="-98391" y="-136148"/>
            <a:ext cx="5487181" cy="3616286"/>
          </a:xfrm>
          <a:custGeom>
            <a:avLst/>
            <a:gdLst>
              <a:gd name="connsiteX0" fmla="*/ 189521 w 5487181"/>
              <a:gd name="connsiteY0" fmla="*/ 0 h 3616286"/>
              <a:gd name="connsiteX1" fmla="*/ 5487181 w 5487181"/>
              <a:gd name="connsiteY1" fmla="*/ 277638 h 3616286"/>
              <a:gd name="connsiteX2" fmla="*/ 5487181 w 5487181"/>
              <a:gd name="connsiteY2" fmla="*/ 3616286 h 3616286"/>
              <a:gd name="connsiteX3" fmla="*/ 0 w 5487181"/>
              <a:gd name="connsiteY3" fmla="*/ 3616286 h 3616286"/>
            </a:gdLst>
            <a:ahLst/>
            <a:cxnLst>
              <a:cxn ang="0">
                <a:pos x="connsiteX0" y="connsiteY0"/>
              </a:cxn>
              <a:cxn ang="0">
                <a:pos x="connsiteX1" y="connsiteY1"/>
              </a:cxn>
              <a:cxn ang="0">
                <a:pos x="connsiteX2" y="connsiteY2"/>
              </a:cxn>
              <a:cxn ang="0">
                <a:pos x="connsiteX3" y="connsiteY3"/>
              </a:cxn>
            </a:cxnLst>
            <a:rect l="l" t="t" r="r" b="b"/>
            <a:pathLst>
              <a:path w="5487181" h="3616286">
                <a:moveTo>
                  <a:pt x="189521" y="0"/>
                </a:moveTo>
                <a:lnTo>
                  <a:pt x="5487181" y="277638"/>
                </a:lnTo>
                <a:lnTo>
                  <a:pt x="5487181" y="3616286"/>
                </a:lnTo>
                <a:lnTo>
                  <a:pt x="0" y="3616286"/>
                </a:lnTo>
                <a:close/>
              </a:path>
            </a:pathLst>
          </a:custGeom>
        </p:spPr>
      </p:pic>
      <p:pic>
        <p:nvPicPr>
          <p:cNvPr id="5" name="Picture 4">
            <a:extLst>
              <a:ext uri="{FF2B5EF4-FFF2-40B4-BE49-F238E27FC236}">
                <a16:creationId xmlns:a16="http://schemas.microsoft.com/office/drawing/2014/main" id="{30B9A8C2-AACF-7240-824C-255D519776C1}"/>
              </a:ext>
            </a:extLst>
          </p:cNvPr>
          <p:cNvPicPr>
            <a:picLocks noChangeAspect="1"/>
          </p:cNvPicPr>
          <p:nvPr/>
        </p:nvPicPr>
        <p:blipFill rotWithShape="1">
          <a:blip r:embed="rId6"/>
          <a:srcRect t="9816" r="-3" b="-3"/>
          <a:stretch/>
        </p:blipFill>
        <p:spPr>
          <a:xfrm rot="21420000">
            <a:off x="5513734" y="-147441"/>
            <a:ext cx="5546949" cy="3339160"/>
          </a:xfrm>
          <a:custGeom>
            <a:avLst/>
            <a:gdLst>
              <a:gd name="connsiteX0" fmla="*/ 0 w 5546949"/>
              <a:gd name="connsiteY0" fmla="*/ 0 h 3339160"/>
              <a:gd name="connsiteX1" fmla="*/ 5546949 w 5546949"/>
              <a:gd name="connsiteY1" fmla="*/ 290703 h 3339160"/>
              <a:gd name="connsiteX2" fmla="*/ 5546948 w 5546949"/>
              <a:gd name="connsiteY2" fmla="*/ 3339160 h 3339160"/>
              <a:gd name="connsiteX3" fmla="*/ 0 w 5546949"/>
              <a:gd name="connsiteY3" fmla="*/ 3339160 h 3339160"/>
            </a:gdLst>
            <a:ahLst/>
            <a:cxnLst>
              <a:cxn ang="0">
                <a:pos x="connsiteX0" y="connsiteY0"/>
              </a:cxn>
              <a:cxn ang="0">
                <a:pos x="connsiteX1" y="connsiteY1"/>
              </a:cxn>
              <a:cxn ang="0">
                <a:pos x="connsiteX2" y="connsiteY2"/>
              </a:cxn>
              <a:cxn ang="0">
                <a:pos x="connsiteX3" y="connsiteY3"/>
              </a:cxn>
            </a:cxnLst>
            <a:rect l="l" t="t" r="r" b="b"/>
            <a:pathLst>
              <a:path w="5546949" h="3339160">
                <a:moveTo>
                  <a:pt x="0" y="0"/>
                </a:moveTo>
                <a:lnTo>
                  <a:pt x="5546949" y="290703"/>
                </a:lnTo>
                <a:lnTo>
                  <a:pt x="5546948" y="3339160"/>
                </a:lnTo>
                <a:lnTo>
                  <a:pt x="0" y="3339160"/>
                </a:lnTo>
                <a:close/>
              </a:path>
            </a:pathLst>
          </a:custGeom>
        </p:spPr>
      </p:pic>
      <p:pic>
        <p:nvPicPr>
          <p:cNvPr id="6" name="Picture 5">
            <a:extLst>
              <a:ext uri="{FF2B5EF4-FFF2-40B4-BE49-F238E27FC236}">
                <a16:creationId xmlns:a16="http://schemas.microsoft.com/office/drawing/2014/main" id="{CB6C65CD-2075-B14A-AAF8-77D6957D38A2}"/>
              </a:ext>
            </a:extLst>
          </p:cNvPr>
          <p:cNvPicPr>
            <a:picLocks noChangeAspect="1"/>
          </p:cNvPicPr>
          <p:nvPr/>
        </p:nvPicPr>
        <p:blipFill>
          <a:blip r:embed="rId7"/>
          <a:stretch>
            <a:fillRect/>
          </a:stretch>
        </p:blipFill>
        <p:spPr>
          <a:xfrm rot="21374108">
            <a:off x="661898" y="3756429"/>
            <a:ext cx="5321300" cy="1549400"/>
          </a:xfrm>
          <a:prstGeom prst="rect">
            <a:avLst/>
          </a:prstGeom>
        </p:spPr>
      </p:pic>
    </p:spTree>
    <p:extLst>
      <p:ext uri="{BB962C8B-B14F-4D97-AF65-F5344CB8AC3E}">
        <p14:creationId xmlns:p14="http://schemas.microsoft.com/office/powerpoint/2010/main" val="277369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F8FC-61BF-1C44-AAA9-72D8F9EF289F}"/>
              </a:ext>
            </a:extLst>
          </p:cNvPr>
          <p:cNvSpPr>
            <a:spLocks noGrp="1"/>
          </p:cNvSpPr>
          <p:nvPr>
            <p:ph type="title"/>
          </p:nvPr>
        </p:nvSpPr>
        <p:spPr>
          <a:xfrm>
            <a:off x="485776" y="357187"/>
            <a:ext cx="6786562" cy="371475"/>
          </a:xfrm>
        </p:spPr>
        <p:txBody>
          <a:bodyPr>
            <a:normAutofit fontScale="90000"/>
          </a:bodyPr>
          <a:lstStyle/>
          <a:p>
            <a:r>
              <a:rPr lang="en-US" dirty="0"/>
              <a:t>Raw Data</a:t>
            </a:r>
          </a:p>
        </p:txBody>
      </p:sp>
      <p:pic>
        <p:nvPicPr>
          <p:cNvPr id="6" name="Content Placeholder 5">
            <a:extLst>
              <a:ext uri="{FF2B5EF4-FFF2-40B4-BE49-F238E27FC236}">
                <a16:creationId xmlns:a16="http://schemas.microsoft.com/office/drawing/2014/main" id="{78181CE1-55DC-B744-85C7-A9B0BE45786E}"/>
              </a:ext>
            </a:extLst>
          </p:cNvPr>
          <p:cNvPicPr>
            <a:picLocks noGrp="1" noChangeAspect="1"/>
          </p:cNvPicPr>
          <p:nvPr>
            <p:ph sz="quarter" idx="13"/>
          </p:nvPr>
        </p:nvPicPr>
        <p:blipFill rotWithShape="1">
          <a:blip r:embed="rId3"/>
          <a:srcRect t="5469" b="10086"/>
          <a:stretch/>
        </p:blipFill>
        <p:spPr>
          <a:xfrm>
            <a:off x="5600398" y="1278926"/>
            <a:ext cx="5758164" cy="3864575"/>
          </a:xfrm>
        </p:spPr>
      </p:pic>
      <p:pic>
        <p:nvPicPr>
          <p:cNvPr id="8" name="Picture 7">
            <a:extLst>
              <a:ext uri="{FF2B5EF4-FFF2-40B4-BE49-F238E27FC236}">
                <a16:creationId xmlns:a16="http://schemas.microsoft.com/office/drawing/2014/main" id="{1D9FEF32-F4D0-6F41-88C4-576D9825189D}"/>
              </a:ext>
            </a:extLst>
          </p:cNvPr>
          <p:cNvPicPr>
            <a:picLocks noChangeAspect="1"/>
          </p:cNvPicPr>
          <p:nvPr/>
        </p:nvPicPr>
        <p:blipFill rotWithShape="1">
          <a:blip r:embed="rId4"/>
          <a:srcRect l="1" r="-60" b="9228"/>
          <a:stretch/>
        </p:blipFill>
        <p:spPr>
          <a:xfrm>
            <a:off x="0" y="1611597"/>
            <a:ext cx="5900738" cy="3789079"/>
          </a:xfrm>
          <a:prstGeom prst="rect">
            <a:avLst/>
          </a:prstGeom>
        </p:spPr>
      </p:pic>
      <p:sp>
        <p:nvSpPr>
          <p:cNvPr id="14" name="TextBox 13">
            <a:extLst>
              <a:ext uri="{FF2B5EF4-FFF2-40B4-BE49-F238E27FC236}">
                <a16:creationId xmlns:a16="http://schemas.microsoft.com/office/drawing/2014/main" id="{69322604-FA0F-C446-9D72-0477DED598E6}"/>
              </a:ext>
            </a:extLst>
          </p:cNvPr>
          <p:cNvSpPr txBox="1"/>
          <p:nvPr/>
        </p:nvSpPr>
        <p:spPr>
          <a:xfrm>
            <a:off x="4600575" y="1071563"/>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B29D87CA-1F97-1D4E-A15A-836F02CDFBAC}"/>
              </a:ext>
            </a:extLst>
          </p:cNvPr>
          <p:cNvSpPr txBox="1"/>
          <p:nvPr/>
        </p:nvSpPr>
        <p:spPr>
          <a:xfrm>
            <a:off x="1137656" y="728662"/>
            <a:ext cx="4014132" cy="1200329"/>
          </a:xfrm>
          <a:prstGeom prst="rect">
            <a:avLst/>
          </a:prstGeom>
          <a:noFill/>
        </p:spPr>
        <p:txBody>
          <a:bodyPr wrap="square" rtlCol="0">
            <a:spAutoFit/>
          </a:bodyPr>
          <a:lstStyle/>
          <a:p>
            <a:r>
              <a:rPr lang="en-US" sz="7200" dirty="0">
                <a:latin typeface="MANHATTAN" pitchFamily="2" charset="0"/>
              </a:rPr>
              <a:t>BROOKLYN</a:t>
            </a:r>
          </a:p>
        </p:txBody>
      </p:sp>
      <p:sp>
        <p:nvSpPr>
          <p:cNvPr id="4" name="TextBox 3">
            <a:extLst>
              <a:ext uri="{FF2B5EF4-FFF2-40B4-BE49-F238E27FC236}">
                <a16:creationId xmlns:a16="http://schemas.microsoft.com/office/drawing/2014/main" id="{4594499C-1AE0-8A4C-8D92-3DB8193D0B4F}"/>
              </a:ext>
            </a:extLst>
          </p:cNvPr>
          <p:cNvSpPr txBox="1"/>
          <p:nvPr/>
        </p:nvSpPr>
        <p:spPr>
          <a:xfrm>
            <a:off x="6497618" y="215153"/>
            <a:ext cx="4001846" cy="1200329"/>
          </a:xfrm>
          <a:prstGeom prst="rect">
            <a:avLst/>
          </a:prstGeom>
          <a:noFill/>
        </p:spPr>
        <p:txBody>
          <a:bodyPr wrap="square" rtlCol="0">
            <a:spAutoFit/>
          </a:bodyPr>
          <a:lstStyle/>
          <a:p>
            <a:r>
              <a:rPr lang="en-US" sz="7200" dirty="0">
                <a:latin typeface="MANHATTAN" pitchFamily="2" charset="0"/>
              </a:rPr>
              <a:t>MANHATTAN</a:t>
            </a:r>
            <a:r>
              <a:rPr lang="en-US" dirty="0">
                <a:latin typeface="MANHATTAN" pitchFamily="2" charset="0"/>
              </a:rPr>
              <a:t>	</a:t>
            </a:r>
          </a:p>
        </p:txBody>
      </p:sp>
    </p:spTree>
    <p:extLst>
      <p:ext uri="{BB962C8B-B14F-4D97-AF65-F5344CB8AC3E}">
        <p14:creationId xmlns:p14="http://schemas.microsoft.com/office/powerpoint/2010/main" val="1970116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69D4-5F9B-6C40-95FA-BA0CF3EC7D6C}"/>
              </a:ext>
            </a:extLst>
          </p:cNvPr>
          <p:cNvSpPr>
            <a:spLocks noGrp="1"/>
          </p:cNvSpPr>
          <p:nvPr>
            <p:ph type="title"/>
          </p:nvPr>
        </p:nvSpPr>
        <p:spPr>
          <a:xfrm>
            <a:off x="670036" y="135562"/>
            <a:ext cx="10396882" cy="1151965"/>
          </a:xfrm>
        </p:spPr>
        <p:txBody>
          <a:bodyPr/>
          <a:lstStyle/>
          <a:p>
            <a:r>
              <a:rPr lang="en-US">
                <a:latin typeface="MANHATTAN" pitchFamily="2" charset="0"/>
              </a:rPr>
              <a:t>Manhattan</a:t>
            </a:r>
            <a:endParaRPr lang="en-US" dirty="0">
              <a:latin typeface="MANHATTAN" pitchFamily="2" charset="0"/>
            </a:endParaRPr>
          </a:p>
        </p:txBody>
      </p:sp>
      <p:pic>
        <p:nvPicPr>
          <p:cNvPr id="5" name="Content Placeholder 4">
            <a:extLst>
              <a:ext uri="{FF2B5EF4-FFF2-40B4-BE49-F238E27FC236}">
                <a16:creationId xmlns:a16="http://schemas.microsoft.com/office/drawing/2014/main" id="{82CC5E0C-7509-DD4D-9D67-3DB9B3F32C34}"/>
              </a:ext>
            </a:extLst>
          </p:cNvPr>
          <p:cNvPicPr>
            <a:picLocks noGrp="1" noChangeAspect="1"/>
          </p:cNvPicPr>
          <p:nvPr>
            <p:ph sz="quarter" idx="13"/>
          </p:nvPr>
        </p:nvPicPr>
        <p:blipFill>
          <a:blip r:embed="rId3"/>
          <a:stretch>
            <a:fillRect/>
          </a:stretch>
        </p:blipFill>
        <p:spPr>
          <a:xfrm>
            <a:off x="-1506" y="1287527"/>
            <a:ext cx="6118527" cy="3958454"/>
          </a:xfrm>
        </p:spPr>
      </p:pic>
      <p:pic>
        <p:nvPicPr>
          <p:cNvPr id="4" name="Picture 3">
            <a:extLst>
              <a:ext uri="{FF2B5EF4-FFF2-40B4-BE49-F238E27FC236}">
                <a16:creationId xmlns:a16="http://schemas.microsoft.com/office/drawing/2014/main" id="{52A4FD62-18B7-2740-9550-6923178F2B11}"/>
              </a:ext>
            </a:extLst>
          </p:cNvPr>
          <p:cNvPicPr>
            <a:picLocks noChangeAspect="1"/>
          </p:cNvPicPr>
          <p:nvPr/>
        </p:nvPicPr>
        <p:blipFill>
          <a:blip r:embed="rId4"/>
          <a:stretch>
            <a:fillRect/>
          </a:stretch>
        </p:blipFill>
        <p:spPr>
          <a:xfrm>
            <a:off x="6130199" y="1287527"/>
            <a:ext cx="5391765" cy="3958454"/>
          </a:xfrm>
          <a:prstGeom prst="rect">
            <a:avLst/>
          </a:prstGeom>
        </p:spPr>
      </p:pic>
    </p:spTree>
    <p:extLst>
      <p:ext uri="{BB962C8B-B14F-4D97-AF65-F5344CB8AC3E}">
        <p14:creationId xmlns:p14="http://schemas.microsoft.com/office/powerpoint/2010/main" val="360277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5DFD-A1E6-7F46-A008-7AEAC0A22B9A}"/>
              </a:ext>
            </a:extLst>
          </p:cNvPr>
          <p:cNvSpPr>
            <a:spLocks noGrp="1"/>
          </p:cNvSpPr>
          <p:nvPr>
            <p:ph type="title"/>
          </p:nvPr>
        </p:nvSpPr>
        <p:spPr>
          <a:xfrm>
            <a:off x="5659820" y="0"/>
            <a:ext cx="6116545" cy="1292772"/>
          </a:xfrm>
        </p:spPr>
        <p:txBody>
          <a:bodyPr/>
          <a:lstStyle/>
          <a:p>
            <a:r>
              <a:rPr lang="en-US" dirty="0">
                <a:latin typeface="MANHATTAN" pitchFamily="2" charset="0"/>
              </a:rPr>
              <a:t>MANHATTAN NEIGHTBORHOODS</a:t>
            </a:r>
          </a:p>
        </p:txBody>
      </p:sp>
      <p:pic>
        <p:nvPicPr>
          <p:cNvPr id="9" name="Content Placeholder 8">
            <a:extLst>
              <a:ext uri="{FF2B5EF4-FFF2-40B4-BE49-F238E27FC236}">
                <a16:creationId xmlns:a16="http://schemas.microsoft.com/office/drawing/2014/main" id="{C5BC7628-1243-594A-80BB-7383B6BBC78D}"/>
              </a:ext>
            </a:extLst>
          </p:cNvPr>
          <p:cNvPicPr>
            <a:picLocks noGrp="1" noChangeAspect="1"/>
          </p:cNvPicPr>
          <p:nvPr>
            <p:ph sz="quarter" idx="13"/>
          </p:nvPr>
        </p:nvPicPr>
        <p:blipFill>
          <a:blip r:embed="rId3"/>
          <a:stretch>
            <a:fillRect/>
          </a:stretch>
        </p:blipFill>
        <p:spPr>
          <a:xfrm>
            <a:off x="2058878" y="1292772"/>
            <a:ext cx="7201884" cy="3899109"/>
          </a:xfrm>
        </p:spPr>
      </p:pic>
    </p:spTree>
    <p:extLst>
      <p:ext uri="{BB962C8B-B14F-4D97-AF65-F5344CB8AC3E}">
        <p14:creationId xmlns:p14="http://schemas.microsoft.com/office/powerpoint/2010/main" val="380513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97" name="Picture 87">
            <a:extLst>
              <a:ext uri="{FF2B5EF4-FFF2-40B4-BE49-F238E27FC236}">
                <a16:creationId xmlns:a16="http://schemas.microsoft.com/office/drawing/2014/main" id="{8FA20A3C-BD33-4BC0-BAA2-683C4F29A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8" name="Group 89">
            <a:extLst>
              <a:ext uri="{FF2B5EF4-FFF2-40B4-BE49-F238E27FC236}">
                <a16:creationId xmlns:a16="http://schemas.microsoft.com/office/drawing/2014/main" id="{FF51F4B5-F243-485B-AEFF-8A2392332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91" name="Rectangle 90">
              <a:extLst>
                <a:ext uri="{FF2B5EF4-FFF2-40B4-BE49-F238E27FC236}">
                  <a16:creationId xmlns:a16="http://schemas.microsoft.com/office/drawing/2014/main" id="{F6DDD77F-AF4E-4699-83CA-25E67DE02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92" name="Freeform 11">
              <a:extLst>
                <a:ext uri="{FF2B5EF4-FFF2-40B4-BE49-F238E27FC236}">
                  <a16:creationId xmlns:a16="http://schemas.microsoft.com/office/drawing/2014/main" id="{E54D6B7E-A890-4096-B04C-986095FD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93" name="Rectangle 92">
              <a:extLst>
                <a:ext uri="{FF2B5EF4-FFF2-40B4-BE49-F238E27FC236}">
                  <a16:creationId xmlns:a16="http://schemas.microsoft.com/office/drawing/2014/main" id="{73BABC7B-87BC-419D-A42E-34400A920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D00D03A-8BFB-8E44-8B83-C6FE08984DC0}"/>
              </a:ext>
            </a:extLst>
          </p:cNvPr>
          <p:cNvSpPr>
            <a:spLocks noGrp="1"/>
          </p:cNvSpPr>
          <p:nvPr>
            <p:ph type="title"/>
          </p:nvPr>
        </p:nvSpPr>
        <p:spPr>
          <a:xfrm>
            <a:off x="685801" y="685800"/>
            <a:ext cx="6398496" cy="1151965"/>
          </a:xfrm>
        </p:spPr>
        <p:txBody>
          <a:bodyPr vert="horz" lIns="91440" tIns="45720" rIns="91440" bIns="45720" rtlCol="0" anchor="ctr">
            <a:normAutofit/>
          </a:bodyPr>
          <a:lstStyle/>
          <a:p>
            <a:r>
              <a:rPr lang="en-US" dirty="0"/>
              <a:t>Brooklyn	</a:t>
            </a:r>
          </a:p>
        </p:txBody>
      </p:sp>
      <p:pic>
        <p:nvPicPr>
          <p:cNvPr id="29" name="Content Placeholder 4">
            <a:extLst>
              <a:ext uri="{FF2B5EF4-FFF2-40B4-BE49-F238E27FC236}">
                <a16:creationId xmlns:a16="http://schemas.microsoft.com/office/drawing/2014/main" id="{AC0FD219-0765-FE4D-8CF3-529D7C19E55E}"/>
              </a:ext>
            </a:extLst>
          </p:cNvPr>
          <p:cNvPicPr>
            <a:picLocks noChangeAspect="1"/>
          </p:cNvPicPr>
          <p:nvPr/>
        </p:nvPicPr>
        <p:blipFill rotWithShape="1">
          <a:blip r:embed="rId5"/>
          <a:srcRect l="6035" r="8803" b="-1"/>
          <a:stretch/>
        </p:blipFill>
        <p:spPr>
          <a:xfrm>
            <a:off x="130315" y="1717113"/>
            <a:ext cx="5635486" cy="3871196"/>
          </a:xfrm>
          <a:prstGeom prst="rect">
            <a:avLst/>
          </a:prstGeom>
          <a:ln w="57150" cmpd="thinThick">
            <a:solidFill>
              <a:schemeClr val="bg1">
                <a:lumMod val="50000"/>
              </a:schemeClr>
            </a:solidFill>
            <a:miter lim="800000"/>
          </a:ln>
        </p:spPr>
      </p:pic>
      <p:pic>
        <p:nvPicPr>
          <p:cNvPr id="6" name="Picture 5">
            <a:extLst>
              <a:ext uri="{FF2B5EF4-FFF2-40B4-BE49-F238E27FC236}">
                <a16:creationId xmlns:a16="http://schemas.microsoft.com/office/drawing/2014/main" id="{E53A04B2-972B-E747-82E9-32A42D509809}"/>
              </a:ext>
            </a:extLst>
          </p:cNvPr>
          <p:cNvPicPr>
            <a:picLocks noChangeAspect="1"/>
          </p:cNvPicPr>
          <p:nvPr/>
        </p:nvPicPr>
        <p:blipFill>
          <a:blip r:embed="rId6"/>
          <a:stretch>
            <a:fillRect/>
          </a:stretch>
        </p:blipFill>
        <p:spPr>
          <a:xfrm>
            <a:off x="5861248" y="1735996"/>
            <a:ext cx="5791199" cy="3825501"/>
          </a:xfrm>
          <a:prstGeom prst="rect">
            <a:avLst/>
          </a:prstGeom>
        </p:spPr>
      </p:pic>
    </p:spTree>
    <p:extLst>
      <p:ext uri="{BB962C8B-B14F-4D97-AF65-F5344CB8AC3E}">
        <p14:creationId xmlns:p14="http://schemas.microsoft.com/office/powerpoint/2010/main" val="4004868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6B9F-8899-4646-B6E9-2354C8456B5D}"/>
              </a:ext>
            </a:extLst>
          </p:cNvPr>
          <p:cNvSpPr>
            <a:spLocks noGrp="1"/>
          </p:cNvSpPr>
          <p:nvPr>
            <p:ph type="title"/>
          </p:nvPr>
        </p:nvSpPr>
        <p:spPr>
          <a:xfrm>
            <a:off x="685800" y="181303"/>
            <a:ext cx="10396882" cy="1151965"/>
          </a:xfrm>
        </p:spPr>
        <p:txBody>
          <a:bodyPr/>
          <a:lstStyle/>
          <a:p>
            <a:r>
              <a:rPr lang="en-US" dirty="0"/>
              <a:t>Brooklyn Neighborhoods</a:t>
            </a:r>
          </a:p>
        </p:txBody>
      </p:sp>
      <p:pic>
        <p:nvPicPr>
          <p:cNvPr id="15" name="Content Placeholder 14">
            <a:extLst>
              <a:ext uri="{FF2B5EF4-FFF2-40B4-BE49-F238E27FC236}">
                <a16:creationId xmlns:a16="http://schemas.microsoft.com/office/drawing/2014/main" id="{7CF4D241-EEF2-6445-A994-B7BB706D3BCE}"/>
              </a:ext>
            </a:extLst>
          </p:cNvPr>
          <p:cNvPicPr>
            <a:picLocks noGrp="1" noChangeAspect="1"/>
          </p:cNvPicPr>
          <p:nvPr>
            <p:ph sz="quarter" idx="13"/>
          </p:nvPr>
        </p:nvPicPr>
        <p:blipFill>
          <a:blip r:embed="rId3">
            <a:alphaModFix amt="83000"/>
          </a:blip>
          <a:stretch>
            <a:fillRect/>
          </a:stretch>
        </p:blipFill>
        <p:spPr>
          <a:xfrm>
            <a:off x="1617579" y="1119024"/>
            <a:ext cx="8533324" cy="4619952"/>
          </a:xfrm>
        </p:spPr>
      </p:pic>
    </p:spTree>
    <p:extLst>
      <p:ext uri="{BB962C8B-B14F-4D97-AF65-F5344CB8AC3E}">
        <p14:creationId xmlns:p14="http://schemas.microsoft.com/office/powerpoint/2010/main" val="315686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23769C24-D05E-B448-AC4E-B04FCB16E4A9}"/>
              </a:ext>
            </a:extLst>
          </p:cNvPr>
          <p:cNvPicPr>
            <a:picLocks noChangeAspect="1"/>
          </p:cNvPicPr>
          <p:nvPr/>
        </p:nvPicPr>
        <p:blipFill rotWithShape="1">
          <a:blip r:embed="rId4"/>
          <a:srcRect t="2633" r="2274"/>
          <a:stretch/>
        </p:blipFill>
        <p:spPr>
          <a:xfrm>
            <a:off x="5173557" y="829661"/>
            <a:ext cx="6522545" cy="3899152"/>
          </a:xfrm>
          <a:prstGeom prst="rect">
            <a:avLst/>
          </a:prstGeom>
          <a:ln>
            <a:noFill/>
          </a:ln>
        </p:spPr>
      </p:pic>
      <p:graphicFrame>
        <p:nvGraphicFramePr>
          <p:cNvPr id="2" name="Table 1">
            <a:extLst>
              <a:ext uri="{FF2B5EF4-FFF2-40B4-BE49-F238E27FC236}">
                <a16:creationId xmlns:a16="http://schemas.microsoft.com/office/drawing/2014/main" id="{B22F68EB-128D-8948-B77D-86A7F84839F3}"/>
              </a:ext>
            </a:extLst>
          </p:cNvPr>
          <p:cNvGraphicFramePr>
            <a:graphicFrameLocks noGrp="1"/>
          </p:cNvGraphicFramePr>
          <p:nvPr>
            <p:extLst>
              <p:ext uri="{D42A27DB-BD31-4B8C-83A1-F6EECF244321}">
                <p14:modId xmlns:p14="http://schemas.microsoft.com/office/powerpoint/2010/main" val="1117702214"/>
              </p:ext>
            </p:extLst>
          </p:nvPr>
        </p:nvGraphicFramePr>
        <p:xfrm>
          <a:off x="101838" y="829660"/>
          <a:ext cx="5071719" cy="4718274"/>
        </p:xfrm>
        <a:graphic>
          <a:graphicData uri="http://schemas.openxmlformats.org/drawingml/2006/table">
            <a:tbl>
              <a:tblPr firstRow="1" bandRow="1">
                <a:tableStyleId>{5C22544A-7EE6-4342-B048-85BDC9FD1C3A}</a:tableStyleId>
              </a:tblPr>
              <a:tblGrid>
                <a:gridCol w="1850991">
                  <a:extLst>
                    <a:ext uri="{9D8B030D-6E8A-4147-A177-3AD203B41FA5}">
                      <a16:colId xmlns:a16="http://schemas.microsoft.com/office/drawing/2014/main" val="2455547802"/>
                    </a:ext>
                  </a:extLst>
                </a:gridCol>
                <a:gridCol w="1530155">
                  <a:extLst>
                    <a:ext uri="{9D8B030D-6E8A-4147-A177-3AD203B41FA5}">
                      <a16:colId xmlns:a16="http://schemas.microsoft.com/office/drawing/2014/main" val="2530536107"/>
                    </a:ext>
                  </a:extLst>
                </a:gridCol>
                <a:gridCol w="1690573">
                  <a:extLst>
                    <a:ext uri="{9D8B030D-6E8A-4147-A177-3AD203B41FA5}">
                      <a16:colId xmlns:a16="http://schemas.microsoft.com/office/drawing/2014/main" val="537053680"/>
                    </a:ext>
                  </a:extLst>
                </a:gridCol>
              </a:tblGrid>
              <a:tr h="428934">
                <a:tc>
                  <a:txBody>
                    <a:bodyPr/>
                    <a:lstStyle/>
                    <a:p>
                      <a:endParaRPr lang="en-US" dirty="0"/>
                    </a:p>
                  </a:txBody>
                  <a:tcPr/>
                </a:tc>
                <a:tc>
                  <a:txBody>
                    <a:bodyPr/>
                    <a:lstStyle/>
                    <a:p>
                      <a:r>
                        <a:rPr lang="en-US" dirty="0"/>
                        <a:t>Manhattan</a:t>
                      </a:r>
                    </a:p>
                  </a:txBody>
                  <a:tcPr/>
                </a:tc>
                <a:tc>
                  <a:txBody>
                    <a:bodyPr/>
                    <a:lstStyle/>
                    <a:p>
                      <a:r>
                        <a:rPr lang="en-US" dirty="0"/>
                        <a:t>Brooklyn</a:t>
                      </a:r>
                    </a:p>
                  </a:txBody>
                  <a:tcPr/>
                </a:tc>
                <a:extLst>
                  <a:ext uri="{0D108BD9-81ED-4DB2-BD59-A6C34878D82A}">
                    <a16:rowId xmlns:a16="http://schemas.microsoft.com/office/drawing/2014/main" val="3655686141"/>
                  </a:ext>
                </a:extLst>
              </a:tr>
              <a:tr h="428934">
                <a:tc>
                  <a:txBody>
                    <a:bodyPr/>
                    <a:lstStyle/>
                    <a:p>
                      <a:pPr algn="l" fontAlgn="b"/>
                      <a:r>
                        <a:rPr lang="en-US" sz="1200" b="1" i="0" u="none" strike="noStrike" dirty="0" err="1">
                          <a:solidFill>
                            <a:srgbClr val="000000"/>
                          </a:solidFill>
                          <a:effectLst/>
                          <a:latin typeface="Calibri" panose="020F0502020204030204" pitchFamily="34" charset="0"/>
                        </a:rPr>
                        <a:t>Avg</a:t>
                      </a:r>
                      <a:r>
                        <a:rPr lang="en-US" sz="1200" b="1" i="0" u="none" strike="noStrike" dirty="0">
                          <a:solidFill>
                            <a:srgbClr val="000000"/>
                          </a:solidFill>
                          <a:effectLst/>
                          <a:latin typeface="Calibri" panose="020F0502020204030204" pitchFamily="34" charset="0"/>
                        </a:rPr>
                        <a:t> Price</a:t>
                      </a:r>
                    </a:p>
                  </a:txBody>
                  <a:tcPr marL="9525" marR="9525" marT="9525" marB="0" anchor="ctr"/>
                </a:tc>
                <a:tc>
                  <a:txBody>
                    <a:bodyPr/>
                    <a:lstStyle/>
                    <a:p>
                      <a:pPr algn="ctr" fontAlgn="b"/>
                      <a:r>
                        <a:rPr lang="en-US" sz="1200" b="1" i="0" u="none" strike="noStrike" dirty="0">
                          <a:solidFill>
                            <a:srgbClr val="000000"/>
                          </a:solidFill>
                          <a:effectLst/>
                          <a:latin typeface="Helvetica Neue" panose="02000503000000020004" pitchFamily="2" charset="0"/>
                        </a:rPr>
                        <a:t> $         5,414,923 </a:t>
                      </a:r>
                    </a:p>
                  </a:txBody>
                  <a:tcPr marL="9525" marR="9525" marT="9525" marB="0" anchor="ctr"/>
                </a:tc>
                <a:tc>
                  <a:txBody>
                    <a:bodyPr/>
                    <a:lstStyle/>
                    <a:p>
                      <a:pPr algn="ctr" fontAlgn="b"/>
                      <a:r>
                        <a:rPr lang="en-US" sz="1200" b="1" i="0" u="none" strike="noStrike">
                          <a:solidFill>
                            <a:srgbClr val="000000"/>
                          </a:solidFill>
                          <a:effectLst/>
                          <a:latin typeface="Helvetica Neue" panose="02000503000000020004" pitchFamily="2" charset="0"/>
                        </a:rPr>
                        <a:t> $         1,938,495 </a:t>
                      </a:r>
                    </a:p>
                  </a:txBody>
                  <a:tcPr marL="9525" marR="9525" marT="9525" marB="0" anchor="ctr"/>
                </a:tc>
                <a:extLst>
                  <a:ext uri="{0D108BD9-81ED-4DB2-BD59-A6C34878D82A}">
                    <a16:rowId xmlns:a16="http://schemas.microsoft.com/office/drawing/2014/main" val="1388584655"/>
                  </a:ext>
                </a:extLst>
              </a:tr>
              <a:tr h="428934">
                <a:tc>
                  <a:txBody>
                    <a:bodyPr/>
                    <a:lstStyle/>
                    <a:p>
                      <a:pPr algn="l" fontAlgn="b"/>
                      <a:r>
                        <a:rPr lang="en-US" sz="1200" b="1" i="0" u="none" strike="noStrike">
                          <a:solidFill>
                            <a:srgbClr val="000000"/>
                          </a:solidFill>
                          <a:effectLst/>
                          <a:latin typeface="Calibri" panose="020F0502020204030204" pitchFamily="34" charset="0"/>
                        </a:rPr>
                        <a:t>Max Price</a:t>
                      </a:r>
                    </a:p>
                  </a:txBody>
                  <a:tcPr marL="9525" marR="9525" marT="9525" marB="0" anchor="ctr"/>
                </a:tc>
                <a:tc>
                  <a:txBody>
                    <a:bodyPr/>
                    <a:lstStyle/>
                    <a:p>
                      <a:pPr algn="ctr" fontAlgn="b"/>
                      <a:r>
                        <a:rPr lang="en-US" sz="1200" b="1" i="0" u="none" strike="noStrike" dirty="0">
                          <a:solidFill>
                            <a:srgbClr val="000000"/>
                          </a:solidFill>
                          <a:effectLst/>
                          <a:latin typeface="Helvetica Neue" panose="02000503000000020004" pitchFamily="2" charset="0"/>
                        </a:rPr>
                        <a:t> $      65,000,000 </a:t>
                      </a:r>
                    </a:p>
                  </a:txBody>
                  <a:tcPr marL="9525" marR="9525" marT="9525" marB="0" anchor="ctr"/>
                </a:tc>
                <a:tc>
                  <a:txBody>
                    <a:bodyPr/>
                    <a:lstStyle/>
                    <a:p>
                      <a:pPr algn="ctr" fontAlgn="b"/>
                      <a:r>
                        <a:rPr lang="en-US" sz="1200" b="1" i="0" u="none" strike="noStrike" dirty="0">
                          <a:solidFill>
                            <a:srgbClr val="000000"/>
                          </a:solidFill>
                          <a:effectLst/>
                          <a:latin typeface="Helvetica Neue" panose="02000503000000020004" pitchFamily="2" charset="0"/>
                        </a:rPr>
                        <a:t> $      15,000,000 </a:t>
                      </a:r>
                    </a:p>
                  </a:txBody>
                  <a:tcPr marL="9525" marR="9525" marT="9525" marB="0" anchor="ctr"/>
                </a:tc>
                <a:extLst>
                  <a:ext uri="{0D108BD9-81ED-4DB2-BD59-A6C34878D82A}">
                    <a16:rowId xmlns:a16="http://schemas.microsoft.com/office/drawing/2014/main" val="2917620545"/>
                  </a:ext>
                </a:extLst>
              </a:tr>
              <a:tr h="428934">
                <a:tc>
                  <a:txBody>
                    <a:bodyPr/>
                    <a:lstStyle/>
                    <a:p>
                      <a:pPr algn="l" fontAlgn="b"/>
                      <a:r>
                        <a:rPr lang="en-US" sz="1200" b="1" i="0" u="none" strike="noStrike">
                          <a:solidFill>
                            <a:srgbClr val="000000"/>
                          </a:solidFill>
                          <a:effectLst/>
                          <a:latin typeface="Calibri" panose="020F0502020204030204" pitchFamily="34" charset="0"/>
                        </a:rPr>
                        <a:t>Min Price</a:t>
                      </a:r>
                    </a:p>
                  </a:txBody>
                  <a:tcPr marL="9525" marR="9525" marT="9525" marB="0" anchor="ctr"/>
                </a:tc>
                <a:tc>
                  <a:txBody>
                    <a:bodyPr/>
                    <a:lstStyle/>
                    <a:p>
                      <a:pPr algn="ctr" fontAlgn="b"/>
                      <a:r>
                        <a:rPr lang="en-US" sz="1200" b="1" i="0" u="none" strike="noStrike" dirty="0">
                          <a:solidFill>
                            <a:srgbClr val="000000"/>
                          </a:solidFill>
                          <a:effectLst/>
                          <a:latin typeface="Helvetica Neue" panose="02000503000000020004" pitchFamily="2" charset="0"/>
                        </a:rPr>
                        <a:t> $            435,000 </a:t>
                      </a:r>
                    </a:p>
                  </a:txBody>
                  <a:tcPr marL="9525" marR="9525" marT="9525" marB="0" anchor="ctr"/>
                </a:tc>
                <a:tc>
                  <a:txBody>
                    <a:bodyPr/>
                    <a:lstStyle/>
                    <a:p>
                      <a:pPr algn="ctr" fontAlgn="b"/>
                      <a:r>
                        <a:rPr lang="en-US" sz="1200" b="1" i="0" u="none" strike="noStrike" dirty="0">
                          <a:solidFill>
                            <a:srgbClr val="000000"/>
                          </a:solidFill>
                          <a:effectLst/>
                          <a:latin typeface="Helvetica Neue" panose="02000503000000020004" pitchFamily="2" charset="0"/>
                        </a:rPr>
                        <a:t> $            400,000 </a:t>
                      </a:r>
                    </a:p>
                  </a:txBody>
                  <a:tcPr marL="9525" marR="9525" marT="9525" marB="0" anchor="ctr"/>
                </a:tc>
                <a:extLst>
                  <a:ext uri="{0D108BD9-81ED-4DB2-BD59-A6C34878D82A}">
                    <a16:rowId xmlns:a16="http://schemas.microsoft.com/office/drawing/2014/main" val="3085774619"/>
                  </a:ext>
                </a:extLst>
              </a:tr>
              <a:tr h="428934">
                <a:tc>
                  <a:txBody>
                    <a:bodyPr/>
                    <a:lstStyle/>
                    <a:p>
                      <a:pPr algn="l" fontAlgn="b"/>
                      <a:r>
                        <a:rPr lang="en-US" sz="1200" b="1" i="0" u="none" strike="noStrike">
                          <a:solidFill>
                            <a:srgbClr val="000000"/>
                          </a:solidFill>
                          <a:effectLst/>
                          <a:latin typeface="Calibri" panose="020F0502020204030204" pitchFamily="34" charset="0"/>
                        </a:rPr>
                        <a:t>Max Sqft</a:t>
                      </a:r>
                    </a:p>
                  </a:txBody>
                  <a:tcPr marL="9525" marR="9525" marT="9525" marB="0" anchor="ctr"/>
                </a:tc>
                <a:tc>
                  <a:txBody>
                    <a:bodyPr/>
                    <a:lstStyle/>
                    <a:p>
                      <a:pPr algn="ctr" fontAlgn="b"/>
                      <a:r>
                        <a:rPr lang="en-US" sz="1200" b="1" i="0" u="none" strike="noStrike" dirty="0">
                          <a:solidFill>
                            <a:srgbClr val="000000"/>
                          </a:solidFill>
                          <a:effectLst/>
                          <a:latin typeface="Helvetica Neue" panose="02000503000000020004" pitchFamily="2" charset="0"/>
                        </a:rPr>
                        <a:t>                  14,539 </a:t>
                      </a:r>
                    </a:p>
                  </a:txBody>
                  <a:tcPr marL="9525" marR="9525" marT="9525" marB="0" anchor="ctr"/>
                </a:tc>
                <a:tc>
                  <a:txBody>
                    <a:bodyPr/>
                    <a:lstStyle/>
                    <a:p>
                      <a:pPr algn="ctr" fontAlgn="b"/>
                      <a:r>
                        <a:rPr lang="en-US" sz="1200" b="1" i="0" u="none" strike="noStrike" dirty="0">
                          <a:solidFill>
                            <a:srgbClr val="000000"/>
                          </a:solidFill>
                          <a:effectLst/>
                          <a:latin typeface="Helvetica Neue" panose="02000503000000020004" pitchFamily="2" charset="0"/>
                        </a:rPr>
                        <a:t>                  10,010 </a:t>
                      </a:r>
                    </a:p>
                  </a:txBody>
                  <a:tcPr marL="9525" marR="9525" marT="9525" marB="0" anchor="ctr"/>
                </a:tc>
                <a:extLst>
                  <a:ext uri="{0D108BD9-81ED-4DB2-BD59-A6C34878D82A}">
                    <a16:rowId xmlns:a16="http://schemas.microsoft.com/office/drawing/2014/main" val="46162143"/>
                  </a:ext>
                </a:extLst>
              </a:tr>
              <a:tr h="428934">
                <a:tc>
                  <a:txBody>
                    <a:bodyPr/>
                    <a:lstStyle/>
                    <a:p>
                      <a:pPr algn="l" fontAlgn="b"/>
                      <a:r>
                        <a:rPr lang="en-US" sz="1200" b="1" i="0" u="none" strike="noStrike" dirty="0" err="1">
                          <a:solidFill>
                            <a:srgbClr val="000000"/>
                          </a:solidFill>
                          <a:effectLst/>
                          <a:latin typeface="Calibri" panose="020F0502020204030204" pitchFamily="34" charset="0"/>
                        </a:rPr>
                        <a:t>Avg</a:t>
                      </a:r>
                      <a:r>
                        <a:rPr lang="en-US" sz="1200" b="1" i="0" u="none" strike="noStrike" dirty="0">
                          <a:solidFill>
                            <a:srgbClr val="000000"/>
                          </a:solidFill>
                          <a:effectLst/>
                          <a:latin typeface="Calibri" panose="020F0502020204030204" pitchFamily="34" charset="0"/>
                        </a:rPr>
                        <a:t> </a:t>
                      </a:r>
                      <a:r>
                        <a:rPr lang="en-US" sz="1200" b="1" i="0" u="none" strike="noStrike" dirty="0" err="1">
                          <a:solidFill>
                            <a:srgbClr val="000000"/>
                          </a:solidFill>
                          <a:effectLst/>
                          <a:latin typeface="Calibri" panose="020F0502020204030204" pitchFamily="34" charset="0"/>
                        </a:rPr>
                        <a:t>Sqft</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i="0" u="none" strike="noStrike" dirty="0">
                          <a:solidFill>
                            <a:srgbClr val="000000"/>
                          </a:solidFill>
                          <a:effectLst/>
                          <a:latin typeface="Helvetica Neue" panose="02000503000000020004" pitchFamily="2" charset="0"/>
                        </a:rPr>
                        <a:t>                  2,203</a:t>
                      </a:r>
                    </a:p>
                  </a:txBody>
                  <a:tcPr marL="9525" marR="9525" marT="9525" marB="0" anchor="ctr"/>
                </a:tc>
                <a:tc>
                  <a:txBody>
                    <a:bodyPr/>
                    <a:lstStyle/>
                    <a:p>
                      <a:pPr algn="ctr" fontAlgn="b"/>
                      <a:r>
                        <a:rPr lang="en-US" sz="1200" b="1" i="0" u="none" strike="noStrike" dirty="0">
                          <a:solidFill>
                            <a:srgbClr val="000000"/>
                          </a:solidFill>
                          <a:effectLst/>
                          <a:latin typeface="Helvetica Neue" panose="02000503000000020004" pitchFamily="2" charset="0"/>
                        </a:rPr>
                        <a:t>                  2,070</a:t>
                      </a:r>
                    </a:p>
                  </a:txBody>
                  <a:tcPr marL="9525" marR="9525" marT="9525" marB="0" anchor="ctr"/>
                </a:tc>
                <a:extLst>
                  <a:ext uri="{0D108BD9-81ED-4DB2-BD59-A6C34878D82A}">
                    <a16:rowId xmlns:a16="http://schemas.microsoft.com/office/drawing/2014/main" val="4238872138"/>
                  </a:ext>
                </a:extLst>
              </a:tr>
              <a:tr h="428934">
                <a:tc>
                  <a:txBody>
                    <a:bodyPr/>
                    <a:lstStyle/>
                    <a:p>
                      <a:pPr algn="l" fontAlgn="b"/>
                      <a:r>
                        <a:rPr lang="en-US" sz="1200" b="1" i="0" u="none" strike="noStrike">
                          <a:solidFill>
                            <a:srgbClr val="000000"/>
                          </a:solidFill>
                          <a:effectLst/>
                          <a:latin typeface="Calibri" panose="020F0502020204030204" pitchFamily="34" charset="0"/>
                        </a:rPr>
                        <a:t>Max Rooms</a:t>
                      </a:r>
                    </a:p>
                  </a:txBody>
                  <a:tcPr marL="9525" marR="9525" marT="9525" marB="0" anchor="ctr"/>
                </a:tc>
                <a:tc>
                  <a:txBody>
                    <a:bodyPr/>
                    <a:lstStyle/>
                    <a:p>
                      <a:pPr algn="ctr" fontAlgn="b"/>
                      <a:r>
                        <a:rPr lang="en-US" sz="1200" b="1" i="0" u="none" strike="noStrike">
                          <a:solidFill>
                            <a:srgbClr val="000000"/>
                          </a:solidFill>
                          <a:effectLst/>
                          <a:latin typeface="Helvetica Neue" panose="02000503000000020004" pitchFamily="2" charset="0"/>
                        </a:rPr>
                        <a:t>                          25 </a:t>
                      </a:r>
                    </a:p>
                  </a:txBody>
                  <a:tcPr marL="9525" marR="9525" marT="9525" marB="0" anchor="ctr"/>
                </a:tc>
                <a:tc>
                  <a:txBody>
                    <a:bodyPr/>
                    <a:lstStyle/>
                    <a:p>
                      <a:pPr algn="ctr" fontAlgn="b"/>
                      <a:r>
                        <a:rPr lang="en-US" sz="1200" b="1" i="0" u="none" strike="noStrike" dirty="0">
                          <a:solidFill>
                            <a:srgbClr val="000000"/>
                          </a:solidFill>
                          <a:effectLst/>
                          <a:latin typeface="Helvetica Neue" panose="02000503000000020004" pitchFamily="2" charset="0"/>
                        </a:rPr>
                        <a:t>                          36 </a:t>
                      </a:r>
                    </a:p>
                  </a:txBody>
                  <a:tcPr marL="9525" marR="9525" marT="9525" marB="0" anchor="ctr"/>
                </a:tc>
                <a:extLst>
                  <a:ext uri="{0D108BD9-81ED-4DB2-BD59-A6C34878D82A}">
                    <a16:rowId xmlns:a16="http://schemas.microsoft.com/office/drawing/2014/main" val="2240485175"/>
                  </a:ext>
                </a:extLst>
              </a:tr>
              <a:tr h="428934">
                <a:tc>
                  <a:txBody>
                    <a:bodyPr/>
                    <a:lstStyle/>
                    <a:p>
                      <a:pPr algn="l" fontAlgn="b"/>
                      <a:r>
                        <a:rPr lang="en-US" sz="1200" b="1" i="0" u="none" strike="noStrike" dirty="0" err="1">
                          <a:solidFill>
                            <a:srgbClr val="000000"/>
                          </a:solidFill>
                          <a:effectLst/>
                          <a:latin typeface="Calibri" panose="020F0502020204030204" pitchFamily="34" charset="0"/>
                        </a:rPr>
                        <a:t>Avg</a:t>
                      </a:r>
                      <a:r>
                        <a:rPr lang="en-US" sz="1200" b="1" i="0" u="none" strike="noStrike" dirty="0">
                          <a:solidFill>
                            <a:srgbClr val="000000"/>
                          </a:solidFill>
                          <a:effectLst/>
                          <a:latin typeface="Calibri" panose="020F0502020204030204" pitchFamily="34" charset="0"/>
                        </a:rPr>
                        <a:t> Rooms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Neue" panose="02000503000000020004" pitchFamily="2" charset="0"/>
                          <a:ea typeface="+mn-ea"/>
                          <a:cs typeface="+mn-cs"/>
                        </a:rPr>
                        <a:t>                         5.52   </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Neue" panose="02000503000000020004" pitchFamily="2" charset="0"/>
                          <a:ea typeface="+mn-ea"/>
                          <a:cs typeface="+mn-cs"/>
                        </a:rPr>
                        <a:t>                        7.45 </a:t>
                      </a:r>
                    </a:p>
                  </a:txBody>
                  <a:tcPr marL="9525" marR="9525" marT="9525" marB="0" anchor="ctr"/>
                </a:tc>
                <a:extLst>
                  <a:ext uri="{0D108BD9-81ED-4DB2-BD59-A6C34878D82A}">
                    <a16:rowId xmlns:a16="http://schemas.microsoft.com/office/drawing/2014/main" val="185423837"/>
                  </a:ext>
                </a:extLst>
              </a:tr>
              <a:tr h="428934">
                <a:tc>
                  <a:txBody>
                    <a:bodyPr/>
                    <a:lstStyle/>
                    <a:p>
                      <a:pPr algn="l" fontAlgn="b"/>
                      <a:r>
                        <a:rPr lang="en-US" sz="1200" b="1" i="0" u="none" strike="noStrike" dirty="0">
                          <a:solidFill>
                            <a:srgbClr val="000000"/>
                          </a:solidFill>
                          <a:effectLst/>
                          <a:latin typeface="Calibri" panose="020F0502020204030204" pitchFamily="34" charset="0"/>
                        </a:rPr>
                        <a:t>Max Bedrooms</a:t>
                      </a:r>
                    </a:p>
                  </a:txBody>
                  <a:tcPr marL="9525" marR="9525" marT="9525" marB="0" anchor="ctr"/>
                </a:tc>
                <a:tc>
                  <a:txBody>
                    <a:bodyPr/>
                    <a:lstStyle/>
                    <a:p>
                      <a:pPr algn="ctr" fontAlgn="b"/>
                      <a:r>
                        <a:rPr lang="en-US" sz="1200" b="1" i="0" u="none" strike="noStrike" dirty="0">
                          <a:solidFill>
                            <a:srgbClr val="000000"/>
                          </a:solidFill>
                          <a:effectLst/>
                          <a:latin typeface="Helvetica Neue" panose="02000503000000020004" pitchFamily="2" charset="0"/>
                        </a:rPr>
                        <a:t>                          12 </a:t>
                      </a:r>
                    </a:p>
                  </a:txBody>
                  <a:tcPr marL="9525" marR="9525" marT="9525" marB="0" anchor="ctr"/>
                </a:tc>
                <a:tc>
                  <a:txBody>
                    <a:bodyPr/>
                    <a:lstStyle/>
                    <a:p>
                      <a:pPr algn="ctr" fontAlgn="b"/>
                      <a:r>
                        <a:rPr lang="en-US" sz="1200" b="1" i="0" u="none" strike="noStrike" dirty="0">
                          <a:solidFill>
                            <a:srgbClr val="000000"/>
                          </a:solidFill>
                          <a:effectLst/>
                          <a:latin typeface="Helvetica Neue" panose="02000503000000020004" pitchFamily="2" charset="0"/>
                        </a:rPr>
                        <a:t>                          12 </a:t>
                      </a:r>
                    </a:p>
                  </a:txBody>
                  <a:tcPr marL="9525" marR="9525" marT="9525" marB="0" anchor="ctr"/>
                </a:tc>
                <a:extLst>
                  <a:ext uri="{0D108BD9-81ED-4DB2-BD59-A6C34878D82A}">
                    <a16:rowId xmlns:a16="http://schemas.microsoft.com/office/drawing/2014/main" val="3073395248"/>
                  </a:ext>
                </a:extLst>
              </a:tr>
              <a:tr h="428934">
                <a:tc>
                  <a:txBody>
                    <a:bodyPr/>
                    <a:lstStyle/>
                    <a:p>
                      <a:pPr algn="l" fontAlgn="b"/>
                      <a:r>
                        <a:rPr lang="en-US" sz="1200" b="1" i="0" u="none" strike="noStrike" dirty="0" err="1">
                          <a:solidFill>
                            <a:srgbClr val="000000"/>
                          </a:solidFill>
                          <a:effectLst/>
                          <a:latin typeface="Calibri" panose="020F0502020204030204" pitchFamily="34" charset="0"/>
                        </a:rPr>
                        <a:t>Avg</a:t>
                      </a:r>
                      <a:r>
                        <a:rPr lang="en-US" sz="1200" b="1" i="0" u="none" strike="noStrike" dirty="0">
                          <a:solidFill>
                            <a:srgbClr val="000000"/>
                          </a:solidFill>
                          <a:effectLst/>
                          <a:latin typeface="Calibri" panose="020F0502020204030204" pitchFamily="34" charset="0"/>
                        </a:rPr>
                        <a:t> Bedrooms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Neue" panose="02000503000000020004" pitchFamily="2" charset="0"/>
                          <a:ea typeface="+mn-ea"/>
                          <a:cs typeface="+mn-cs"/>
                        </a:rPr>
                        <a:t>                        2.65     </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Neue" panose="02000503000000020004" pitchFamily="2" charset="0"/>
                          <a:ea typeface="+mn-ea"/>
                          <a:cs typeface="+mn-cs"/>
                        </a:rPr>
                        <a:t>                         3.65 </a:t>
                      </a:r>
                    </a:p>
                  </a:txBody>
                  <a:tcPr marL="9525" marR="9525" marT="9525" marB="0" anchor="ctr"/>
                </a:tc>
                <a:extLst>
                  <a:ext uri="{0D108BD9-81ED-4DB2-BD59-A6C34878D82A}">
                    <a16:rowId xmlns:a16="http://schemas.microsoft.com/office/drawing/2014/main" val="2616022269"/>
                  </a:ext>
                </a:extLst>
              </a:tr>
              <a:tr h="428934">
                <a:tc>
                  <a:txBody>
                    <a:bodyPr/>
                    <a:lstStyle/>
                    <a:p>
                      <a:pPr algn="l" fontAlgn="b"/>
                      <a:r>
                        <a:rPr lang="en-US" sz="1200" b="1" i="0" u="none" strike="noStrike" dirty="0" err="1">
                          <a:solidFill>
                            <a:srgbClr val="000000"/>
                          </a:solidFill>
                          <a:effectLst/>
                          <a:latin typeface="Calibri" panose="020F0502020204030204" pitchFamily="34" charset="0"/>
                        </a:rPr>
                        <a:t>Avg</a:t>
                      </a:r>
                      <a:r>
                        <a:rPr lang="en-US" sz="1200" b="1" i="0" u="none" strike="noStrike" dirty="0">
                          <a:solidFill>
                            <a:srgbClr val="000000"/>
                          </a:solidFill>
                          <a:effectLst/>
                          <a:latin typeface="Calibri" panose="020F0502020204030204" pitchFamily="34" charset="0"/>
                        </a:rPr>
                        <a:t> Price Per </a:t>
                      </a:r>
                      <a:r>
                        <a:rPr lang="en-US" sz="1200" b="1" i="0" u="none" strike="noStrike" dirty="0" err="1">
                          <a:solidFill>
                            <a:srgbClr val="000000"/>
                          </a:solidFill>
                          <a:effectLst/>
                          <a:latin typeface="Calibri" panose="020F0502020204030204" pitchFamily="34" charset="0"/>
                        </a:rPr>
                        <a:t>Sq</a:t>
                      </a:r>
                      <a:r>
                        <a:rPr lang="en-US" sz="1200" b="1" i="0" u="none" strike="noStrike" dirty="0">
                          <a:solidFill>
                            <a:srgbClr val="000000"/>
                          </a:solidFill>
                          <a:effectLst/>
                          <a:latin typeface="Calibri" panose="020F0502020204030204" pitchFamily="34" charset="0"/>
                        </a:rPr>
                        <a:t> ft</a:t>
                      </a:r>
                    </a:p>
                  </a:txBody>
                  <a:tcPr marL="9525" marR="9525" marT="9525" marB="0" anchor="ctr"/>
                </a:tc>
                <a:tc>
                  <a:txBody>
                    <a:bodyPr/>
                    <a:lstStyle/>
                    <a:p>
                      <a:pPr algn="ctr" fontAlgn="b"/>
                      <a:r>
                        <a:rPr lang="en-US" sz="1200" b="1" i="0" u="none" strike="noStrike">
                          <a:solidFill>
                            <a:srgbClr val="000000"/>
                          </a:solidFill>
                          <a:effectLst/>
                          <a:latin typeface="Helvetica Neue" panose="02000503000000020004" pitchFamily="2" charset="0"/>
                        </a:rPr>
                        <a:t> $                 2,121 </a:t>
                      </a:r>
                    </a:p>
                  </a:txBody>
                  <a:tcPr marL="9525" marR="9525" marT="9525" marB="0" anchor="ctr"/>
                </a:tc>
                <a:tc>
                  <a:txBody>
                    <a:bodyPr/>
                    <a:lstStyle/>
                    <a:p>
                      <a:pPr algn="ctr" fontAlgn="b"/>
                      <a:r>
                        <a:rPr lang="en-US" sz="1200" b="1" i="0" u="none" strike="noStrike" dirty="0">
                          <a:solidFill>
                            <a:srgbClr val="000000"/>
                          </a:solidFill>
                          <a:effectLst/>
                          <a:latin typeface="Helvetica Neue" panose="02000503000000020004" pitchFamily="2" charset="0"/>
                        </a:rPr>
                        <a:t> $                 1,007 </a:t>
                      </a:r>
                    </a:p>
                  </a:txBody>
                  <a:tcPr marL="9525" marR="9525" marT="9525" marB="0" anchor="ctr"/>
                </a:tc>
                <a:extLst>
                  <a:ext uri="{0D108BD9-81ED-4DB2-BD59-A6C34878D82A}">
                    <a16:rowId xmlns:a16="http://schemas.microsoft.com/office/drawing/2014/main" val="654398110"/>
                  </a:ext>
                </a:extLst>
              </a:tr>
            </a:tbl>
          </a:graphicData>
        </a:graphic>
      </p:graphicFrame>
      <p:sp>
        <p:nvSpPr>
          <p:cNvPr id="11" name="Title 1">
            <a:extLst>
              <a:ext uri="{FF2B5EF4-FFF2-40B4-BE49-F238E27FC236}">
                <a16:creationId xmlns:a16="http://schemas.microsoft.com/office/drawing/2014/main" id="{DEC44700-9058-BA4F-A2DB-85F9724A96D4}"/>
              </a:ext>
            </a:extLst>
          </p:cNvPr>
          <p:cNvSpPr txBox="1">
            <a:spLocks/>
          </p:cNvSpPr>
          <p:nvPr/>
        </p:nvSpPr>
        <p:spPr>
          <a:xfrm rot="10800000" flipV="1">
            <a:off x="101838" y="9854"/>
            <a:ext cx="8602745" cy="8198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pPr algn="r"/>
            <a:r>
              <a:rPr lang="en-US" sz="5100" dirty="0"/>
              <a:t>Manhattan v Brooklyn </a:t>
            </a:r>
          </a:p>
        </p:txBody>
      </p:sp>
    </p:spTree>
    <p:extLst>
      <p:ext uri="{BB962C8B-B14F-4D97-AF65-F5344CB8AC3E}">
        <p14:creationId xmlns:p14="http://schemas.microsoft.com/office/powerpoint/2010/main" val="1994524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6"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8"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0"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47458151-6535-4712-9D31-5BFEBD2205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4" name="Rectangle 23">
            <a:extLst>
              <a:ext uri="{FF2B5EF4-FFF2-40B4-BE49-F238E27FC236}">
                <a16:creationId xmlns:a16="http://schemas.microsoft.com/office/drawing/2014/main" id="{28F956D1-3AF5-47E1-BF12-D331E34A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A5A7DD1-718C-42BE-9B90-4D960E22E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79CA2AC3-6108-9F46-A7AE-655834295C41}"/>
              </a:ext>
            </a:extLst>
          </p:cNvPr>
          <p:cNvSpPr>
            <a:spLocks noGrp="1"/>
          </p:cNvSpPr>
          <p:nvPr>
            <p:ph type="title"/>
          </p:nvPr>
        </p:nvSpPr>
        <p:spPr>
          <a:xfrm>
            <a:off x="320538" y="2423219"/>
            <a:ext cx="3526247" cy="1589163"/>
          </a:xfrm>
        </p:spPr>
        <p:txBody>
          <a:bodyPr vert="horz" lIns="91440" tIns="45720" rIns="91440" bIns="45720" rtlCol="0" anchor="b">
            <a:normAutofit/>
          </a:bodyPr>
          <a:lstStyle/>
          <a:p>
            <a:pPr algn="r"/>
            <a:r>
              <a:rPr lang="en-US" sz="5100" dirty="0"/>
              <a:t>Manhattan v Brooklyn </a:t>
            </a:r>
          </a:p>
        </p:txBody>
      </p:sp>
      <p:sp>
        <p:nvSpPr>
          <p:cNvPr id="28" name="Rectangle 27">
            <a:extLst>
              <a:ext uri="{FF2B5EF4-FFF2-40B4-BE49-F238E27FC236}">
                <a16:creationId xmlns:a16="http://schemas.microsoft.com/office/drawing/2014/main" id="{9DE02FF1-20BC-4306-B0FB-AE6D71D73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A8C427-1B47-42B2-9206-1F34BE75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C9864909-0F48-48BD-B525-B293738D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F344AD1-0709-D948-9D8F-8975070E649F}"/>
              </a:ext>
            </a:extLst>
          </p:cNvPr>
          <p:cNvPicPr>
            <a:picLocks noChangeAspect="1"/>
          </p:cNvPicPr>
          <p:nvPr/>
        </p:nvPicPr>
        <p:blipFill>
          <a:blip r:embed="rId5"/>
          <a:stretch>
            <a:fillRect/>
          </a:stretch>
        </p:blipFill>
        <p:spPr>
          <a:xfrm>
            <a:off x="5091883" y="450792"/>
            <a:ext cx="5727747" cy="3012005"/>
          </a:xfrm>
          <a:prstGeom prst="rect">
            <a:avLst/>
          </a:prstGeom>
        </p:spPr>
      </p:pic>
      <p:pic>
        <p:nvPicPr>
          <p:cNvPr id="13" name="Picture 12">
            <a:extLst>
              <a:ext uri="{FF2B5EF4-FFF2-40B4-BE49-F238E27FC236}">
                <a16:creationId xmlns:a16="http://schemas.microsoft.com/office/drawing/2014/main" id="{A6702B7A-F7CC-914F-A8EE-7197972B5525}"/>
              </a:ext>
            </a:extLst>
          </p:cNvPr>
          <p:cNvPicPr>
            <a:picLocks noChangeAspect="1"/>
          </p:cNvPicPr>
          <p:nvPr/>
        </p:nvPicPr>
        <p:blipFill>
          <a:blip r:embed="rId6"/>
          <a:stretch>
            <a:fillRect/>
          </a:stretch>
        </p:blipFill>
        <p:spPr>
          <a:xfrm>
            <a:off x="6195821" y="3429000"/>
            <a:ext cx="5528982" cy="2907482"/>
          </a:xfrm>
          <a:prstGeom prst="rect">
            <a:avLst/>
          </a:prstGeom>
        </p:spPr>
      </p:pic>
    </p:spTree>
    <p:extLst>
      <p:ext uri="{BB962C8B-B14F-4D97-AF65-F5344CB8AC3E}">
        <p14:creationId xmlns:p14="http://schemas.microsoft.com/office/powerpoint/2010/main" val="3892905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A4743-294F-364C-AF23-6377E15F0539}"/>
              </a:ext>
            </a:extLst>
          </p:cNvPr>
          <p:cNvSpPr>
            <a:spLocks noGrp="1"/>
          </p:cNvSpPr>
          <p:nvPr>
            <p:ph type="ctrTitle"/>
          </p:nvPr>
        </p:nvSpPr>
        <p:spPr>
          <a:xfrm rot="21420000">
            <a:off x="562263" y="655592"/>
            <a:ext cx="5428489" cy="3278684"/>
          </a:xfrm>
        </p:spPr>
        <p:txBody>
          <a:bodyPr>
            <a:normAutofit/>
          </a:bodyPr>
          <a:lstStyle/>
          <a:p>
            <a:r>
              <a:rPr lang="en-US">
                <a:latin typeface="MANHATTAN" pitchFamily="2" charset="0"/>
              </a:rPr>
              <a:t>QUESTIONS</a:t>
            </a:r>
          </a:p>
        </p:txBody>
      </p:sp>
      <p:sp>
        <p:nvSpPr>
          <p:cNvPr id="3" name="Subtitle 2">
            <a:extLst>
              <a:ext uri="{FF2B5EF4-FFF2-40B4-BE49-F238E27FC236}">
                <a16:creationId xmlns:a16="http://schemas.microsoft.com/office/drawing/2014/main" id="{A81EE62A-99AE-E747-B7FA-69E6BEB35FA4}"/>
              </a:ext>
            </a:extLst>
          </p:cNvPr>
          <p:cNvSpPr>
            <a:spLocks noGrp="1"/>
          </p:cNvSpPr>
          <p:nvPr>
            <p:ph type="subTitle" idx="1"/>
          </p:nvPr>
        </p:nvSpPr>
        <p:spPr>
          <a:xfrm rot="21420000">
            <a:off x="666685" y="3933534"/>
            <a:ext cx="5424749" cy="621792"/>
          </a:xfrm>
        </p:spPr>
        <p:txBody>
          <a:bodyPr>
            <a:normAutofit/>
          </a:bodyPr>
          <a:lstStyle/>
          <a:p>
            <a:endParaRPr lang="en-US" dirty="0"/>
          </a:p>
        </p:txBody>
      </p:sp>
      <p:pic>
        <p:nvPicPr>
          <p:cNvPr id="9" name="Graphic 6" descr="Questions">
            <a:extLst>
              <a:ext uri="{FF2B5EF4-FFF2-40B4-BE49-F238E27FC236}">
                <a16:creationId xmlns:a16="http://schemas.microsoft.com/office/drawing/2014/main" id="{55CB364B-F9B3-4CC4-9CBC-D92CC31110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420000">
            <a:off x="6635077" y="373505"/>
            <a:ext cx="3813745" cy="3813745"/>
          </a:xfrm>
          <a:prstGeom prst="rect">
            <a:avLst/>
          </a:prstGeom>
        </p:spPr>
      </p:pic>
      <p:sp>
        <p:nvSpPr>
          <p:cNvPr id="5" name="TextBox 4">
            <a:extLst>
              <a:ext uri="{FF2B5EF4-FFF2-40B4-BE49-F238E27FC236}">
                <a16:creationId xmlns:a16="http://schemas.microsoft.com/office/drawing/2014/main" id="{8FC317EE-1589-4546-B0D9-38D12C8F3161}"/>
              </a:ext>
            </a:extLst>
          </p:cNvPr>
          <p:cNvSpPr txBox="1"/>
          <p:nvPr/>
        </p:nvSpPr>
        <p:spPr>
          <a:xfrm>
            <a:off x="654131" y="646386"/>
            <a:ext cx="5883761" cy="2308324"/>
          </a:xfrm>
          <a:prstGeom prst="rect">
            <a:avLst/>
          </a:prstGeom>
          <a:noFill/>
        </p:spPr>
        <p:txBody>
          <a:bodyPr wrap="square" rtlCol="0">
            <a:spAutoFit/>
          </a:bodyPr>
          <a:lstStyle/>
          <a:p>
            <a:r>
              <a:rPr lang="en-US" dirty="0"/>
              <a:t>-Going Forward</a:t>
            </a:r>
          </a:p>
          <a:p>
            <a:r>
              <a:rPr lang="en-US" dirty="0"/>
              <a:t>-Including a shiny app where you can select a neighborhood and it will provide neighborhood details as well box plot analysis </a:t>
            </a:r>
          </a:p>
          <a:p>
            <a:r>
              <a:rPr lang="en-US" dirty="0"/>
              <a:t>-Also you could run this daily and see which neighborhoods are added to the market by use of a dictionary</a:t>
            </a:r>
          </a:p>
          <a:p>
            <a:endParaRPr lang="en-US" dirty="0"/>
          </a:p>
          <a:p>
            <a:endParaRPr lang="en-US" dirty="0"/>
          </a:p>
        </p:txBody>
      </p:sp>
    </p:spTree>
    <p:extLst>
      <p:ext uri="{BB962C8B-B14F-4D97-AF65-F5344CB8AC3E}">
        <p14:creationId xmlns:p14="http://schemas.microsoft.com/office/powerpoint/2010/main" val="39350894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1684</Words>
  <Application>Microsoft Macintosh PowerPoint</Application>
  <PresentationFormat>Widescreen</PresentationFormat>
  <Paragraphs>86</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Helvetica Neue</vt:lpstr>
      <vt:lpstr>Impact</vt:lpstr>
      <vt:lpstr>MANHATTAN</vt:lpstr>
      <vt:lpstr>Main Event</vt:lpstr>
      <vt:lpstr>FOR SALE</vt:lpstr>
      <vt:lpstr>Raw Data</vt:lpstr>
      <vt:lpstr>Manhattan</vt:lpstr>
      <vt:lpstr>MANHATTAN NEIGHTBORHOODS</vt:lpstr>
      <vt:lpstr>Brooklyn </vt:lpstr>
      <vt:lpstr>Brooklyn Neighborhoods</vt:lpstr>
      <vt:lpstr>PowerPoint Presentation</vt:lpstr>
      <vt:lpstr>Manhattan v Brooklyn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SALE</dc:title>
  <dc:creator>kent burgess</dc:creator>
  <cp:lastModifiedBy>kent burgess</cp:lastModifiedBy>
  <cp:revision>16</cp:revision>
  <dcterms:created xsi:type="dcterms:W3CDTF">2018-10-17T20:04:14Z</dcterms:created>
  <dcterms:modified xsi:type="dcterms:W3CDTF">2018-10-18T01:09:39Z</dcterms:modified>
</cp:coreProperties>
</file>